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02"/>
  </p:notesMasterIdLst>
  <p:handoutMasterIdLst>
    <p:handoutMasterId r:id="rId103"/>
  </p:handoutMasterIdLst>
  <p:sldIdLst>
    <p:sldId id="772" r:id="rId3"/>
    <p:sldId id="339" r:id="rId4"/>
    <p:sldId id="340" r:id="rId5"/>
    <p:sldId id="299" r:id="rId6"/>
    <p:sldId id="300" r:id="rId7"/>
    <p:sldId id="819" r:id="rId8"/>
    <p:sldId id="301" r:id="rId9"/>
    <p:sldId id="302" r:id="rId10"/>
    <p:sldId id="305" r:id="rId11"/>
    <p:sldId id="815" r:id="rId12"/>
    <p:sldId id="816" r:id="rId13"/>
    <p:sldId id="306" r:id="rId14"/>
    <p:sldId id="307" r:id="rId15"/>
    <p:sldId id="774" r:id="rId16"/>
    <p:sldId id="310" r:id="rId17"/>
    <p:sldId id="817" r:id="rId18"/>
    <p:sldId id="857" r:id="rId19"/>
    <p:sldId id="356" r:id="rId20"/>
    <p:sldId id="358" r:id="rId21"/>
    <p:sldId id="357" r:id="rId22"/>
    <p:sldId id="359" r:id="rId23"/>
    <p:sldId id="360" r:id="rId24"/>
    <p:sldId id="361" r:id="rId25"/>
    <p:sldId id="833" r:id="rId26"/>
    <p:sldId id="858" r:id="rId27"/>
    <p:sldId id="851" r:id="rId28"/>
    <p:sldId id="852" r:id="rId29"/>
    <p:sldId id="853" r:id="rId30"/>
    <p:sldId id="854" r:id="rId31"/>
    <p:sldId id="835" r:id="rId32"/>
    <p:sldId id="859" r:id="rId33"/>
    <p:sldId id="860" r:id="rId34"/>
    <p:sldId id="861" r:id="rId35"/>
    <p:sldId id="862" r:id="rId36"/>
    <p:sldId id="863" r:id="rId37"/>
    <p:sldId id="864" r:id="rId38"/>
    <p:sldId id="865" r:id="rId39"/>
    <p:sldId id="866" r:id="rId40"/>
    <p:sldId id="867" r:id="rId41"/>
    <p:sldId id="868" r:id="rId42"/>
    <p:sldId id="869" r:id="rId43"/>
    <p:sldId id="870" r:id="rId44"/>
    <p:sldId id="871" r:id="rId45"/>
    <p:sldId id="872" r:id="rId46"/>
    <p:sldId id="837" r:id="rId47"/>
    <p:sldId id="882" r:id="rId48"/>
    <p:sldId id="838" r:id="rId49"/>
    <p:sldId id="883" r:id="rId50"/>
    <p:sldId id="844" r:id="rId51"/>
    <p:sldId id="845" r:id="rId52"/>
    <p:sldId id="846" r:id="rId53"/>
    <p:sldId id="839" r:id="rId54"/>
    <p:sldId id="840" r:id="rId55"/>
    <p:sldId id="841" r:id="rId56"/>
    <p:sldId id="873" r:id="rId57"/>
    <p:sldId id="874" r:id="rId58"/>
    <p:sldId id="847" r:id="rId59"/>
    <p:sldId id="848" r:id="rId60"/>
    <p:sldId id="842" r:id="rId61"/>
    <p:sldId id="843" r:id="rId62"/>
    <p:sldId id="849" r:id="rId63"/>
    <p:sldId id="850" r:id="rId64"/>
    <p:sldId id="875" r:id="rId65"/>
    <p:sldId id="876" r:id="rId66"/>
    <p:sldId id="877" r:id="rId67"/>
    <p:sldId id="878" r:id="rId68"/>
    <p:sldId id="879" r:id="rId69"/>
    <p:sldId id="880" r:id="rId70"/>
    <p:sldId id="881" r:id="rId71"/>
    <p:sldId id="830" r:id="rId72"/>
    <p:sldId id="884" r:id="rId73"/>
    <p:sldId id="885" r:id="rId74"/>
    <p:sldId id="886" r:id="rId75"/>
    <p:sldId id="887" r:id="rId76"/>
    <p:sldId id="888" r:id="rId77"/>
    <p:sldId id="889" r:id="rId78"/>
    <p:sldId id="890" r:id="rId79"/>
    <p:sldId id="891" r:id="rId80"/>
    <p:sldId id="893" r:id="rId81"/>
    <p:sldId id="896" r:id="rId82"/>
    <p:sldId id="897" r:id="rId83"/>
    <p:sldId id="894" r:id="rId84"/>
    <p:sldId id="895" r:id="rId85"/>
    <p:sldId id="892" r:id="rId86"/>
    <p:sldId id="304" r:id="rId87"/>
    <p:sldId id="813" r:id="rId88"/>
    <p:sldId id="814" r:id="rId89"/>
    <p:sldId id="899" r:id="rId90"/>
    <p:sldId id="797" r:id="rId91"/>
    <p:sldId id="287" r:id="rId92"/>
    <p:sldId id="798" r:id="rId93"/>
    <p:sldId id="799" r:id="rId94"/>
    <p:sldId id="800" r:id="rId95"/>
    <p:sldId id="801" r:id="rId96"/>
    <p:sldId id="802" r:id="rId97"/>
    <p:sldId id="803" r:id="rId98"/>
    <p:sldId id="277" r:id="rId99"/>
    <p:sldId id="564" r:id="rId100"/>
    <p:sldId id="308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2D0970-1599-41B6-A1F8-D2F134F94AC3}">
          <p14:sldIdLst>
            <p14:sldId id="772"/>
            <p14:sldId id="339"/>
            <p14:sldId id="340"/>
            <p14:sldId id="299"/>
            <p14:sldId id="300"/>
            <p14:sldId id="819"/>
            <p14:sldId id="301"/>
            <p14:sldId id="302"/>
            <p14:sldId id="305"/>
            <p14:sldId id="815"/>
            <p14:sldId id="816"/>
            <p14:sldId id="306"/>
            <p14:sldId id="307"/>
            <p14:sldId id="774"/>
            <p14:sldId id="310"/>
            <p14:sldId id="817"/>
            <p14:sldId id="857"/>
            <p14:sldId id="356"/>
            <p14:sldId id="358"/>
            <p14:sldId id="357"/>
            <p14:sldId id="359"/>
            <p14:sldId id="360"/>
            <p14:sldId id="361"/>
            <p14:sldId id="833"/>
            <p14:sldId id="858"/>
            <p14:sldId id="851"/>
            <p14:sldId id="852"/>
            <p14:sldId id="853"/>
            <p14:sldId id="854"/>
            <p14:sldId id="835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37"/>
            <p14:sldId id="882"/>
            <p14:sldId id="838"/>
            <p14:sldId id="883"/>
            <p14:sldId id="844"/>
            <p14:sldId id="845"/>
            <p14:sldId id="846"/>
            <p14:sldId id="839"/>
            <p14:sldId id="840"/>
            <p14:sldId id="841"/>
            <p14:sldId id="873"/>
            <p14:sldId id="874"/>
            <p14:sldId id="847"/>
            <p14:sldId id="848"/>
            <p14:sldId id="842"/>
            <p14:sldId id="843"/>
            <p14:sldId id="849"/>
            <p14:sldId id="850"/>
            <p14:sldId id="875"/>
            <p14:sldId id="876"/>
            <p14:sldId id="877"/>
            <p14:sldId id="878"/>
            <p14:sldId id="879"/>
            <p14:sldId id="880"/>
            <p14:sldId id="881"/>
          </p14:sldIdLst>
        </p14:section>
        <p14:section name="Untitled Section" id="{2424DB11-9E53-49DA-9F1D-C0C9F54F5C34}">
          <p14:sldIdLst>
            <p14:sldId id="830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3"/>
            <p14:sldId id="896"/>
            <p14:sldId id="897"/>
            <p14:sldId id="894"/>
            <p14:sldId id="895"/>
            <p14:sldId id="892"/>
            <p14:sldId id="304"/>
            <p14:sldId id="813"/>
            <p14:sldId id="814"/>
            <p14:sldId id="899"/>
            <p14:sldId id="797"/>
            <p14:sldId id="287"/>
            <p14:sldId id="798"/>
            <p14:sldId id="799"/>
            <p14:sldId id="800"/>
            <p14:sldId id="801"/>
            <p14:sldId id="802"/>
            <p14:sldId id="803"/>
            <p14:sldId id="277"/>
            <p14:sldId id="564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65" autoAdjust="0"/>
  </p:normalViewPr>
  <p:slideViewPr>
    <p:cSldViewPr>
      <p:cViewPr varScale="1">
        <p:scale>
          <a:sx n="81" d="100"/>
          <a:sy n="81" d="100"/>
        </p:scale>
        <p:origin x="142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E945E-A616-4E00-AB19-078DFBC3FF6C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421E-A63F-487E-965B-07B14CC47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9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57F6E-8ADE-48A1-B1C5-AA8FE11E4C12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75BCC-52BF-479D-8785-ECCB0FF1F3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75BCC-52BF-479D-8785-ECCB0FF1F3F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429000"/>
            <a:ext cx="7772400" cy="1066799"/>
          </a:xfrm>
          <a:prstGeom prst="rect">
            <a:avLst/>
          </a:prstGeom>
          <a:ln w="19050" cap="sq" cmpd="thinThick">
            <a:solidFill>
              <a:schemeClr val="tx1"/>
            </a:solidFill>
            <a:bevel/>
          </a:ln>
          <a:scene3d>
            <a:camera prst="orthographicFront"/>
            <a:lightRig rig="threePt" dir="t"/>
          </a:scene3d>
          <a:sp3d extrusionH="76200">
            <a:bevelT prst="relaxedInset"/>
            <a:extrusionClr>
              <a:schemeClr val="tx1"/>
            </a:extrusionClr>
          </a:sp3d>
        </p:spPr>
        <p:txBody>
          <a:bodyPr anchor="ctr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9"/>
          <p:cNvSpPr txBox="1">
            <a:spLocks noChangeArrowheads="1"/>
          </p:cNvSpPr>
          <p:nvPr userDrawn="1"/>
        </p:nvSpPr>
        <p:spPr bwMode="auto">
          <a:xfrm>
            <a:off x="2804328" y="87868"/>
            <a:ext cx="6339671" cy="369332"/>
          </a:xfrm>
          <a:prstGeom prst="rect">
            <a:avLst/>
          </a:prstGeom>
          <a:noFill/>
          <a:ln w="50800" cmpd="dbl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itchFamily="34" charset="0"/>
              </a:rPr>
              <a:t>Department of Computer Science and Engineering (CSE)</a:t>
            </a:r>
            <a:endParaRPr lang="en-US" sz="1700" b="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655BBF7-1313-4C85-9993-1E7E876D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B5610BD-C9A9-4E73-B407-94D5BCA8604C}" type="datetimeFigureOut">
              <a:rPr lang="en-US"/>
              <a:pPr>
                <a:defRPr/>
              </a:pPr>
              <a:t>10/23/2023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2791C1-E14E-4D2A-B903-6E532F0C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1611B48-06C5-4458-AFCF-90C1006D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41D9A-C36A-492D-A87C-A4D10498F7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00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066800"/>
            <a:ext cx="7924800" cy="609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8001000" cy="44958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9"/>
          <p:cNvSpPr txBox="1">
            <a:spLocks noChangeArrowheads="1"/>
          </p:cNvSpPr>
          <p:nvPr userDrawn="1"/>
        </p:nvSpPr>
        <p:spPr bwMode="auto">
          <a:xfrm>
            <a:off x="2804329" y="0"/>
            <a:ext cx="6339671" cy="369332"/>
          </a:xfrm>
          <a:prstGeom prst="rect">
            <a:avLst/>
          </a:prstGeom>
          <a:noFill/>
          <a:ln w="50800" cmpd="dbl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itchFamily="34" charset="0"/>
              </a:rPr>
              <a:t>Department of Computer Science and Engineering (CSE)</a:t>
            </a:r>
            <a:endParaRPr lang="en-US" sz="1700" b="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97F-0C98-4E9A-96B2-283D44E4A9EE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DE7EB-DACC-46A4-AA97-3CCBEE9E1C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447800"/>
            <a:ext cx="82296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066800" y="609600"/>
            <a:ext cx="7924800" cy="6858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buNone/>
              <a:defRPr sz="32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9"/>
          <p:cNvSpPr txBox="1">
            <a:spLocks noChangeArrowheads="1"/>
          </p:cNvSpPr>
          <p:nvPr userDrawn="1"/>
        </p:nvSpPr>
        <p:spPr bwMode="auto">
          <a:xfrm>
            <a:off x="2804329" y="87868"/>
            <a:ext cx="6187271" cy="369332"/>
          </a:xfrm>
          <a:prstGeom prst="rect">
            <a:avLst/>
          </a:prstGeom>
          <a:noFill/>
          <a:ln w="50800" cmpd="dbl">
            <a:solidFill>
              <a:srgbClr val="C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itchFamily="34" charset="0"/>
              </a:rPr>
              <a:t>Department of Computer and Communication Engineering (CCE)</a:t>
            </a:r>
            <a:endParaRPr lang="en-US" sz="1700" b="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895600" y="1371600"/>
            <a:ext cx="6019800" cy="4724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8600" y="1371600"/>
            <a:ext cx="2590800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137160" indent="-137160">
              <a:defRPr sz="2000"/>
            </a:lvl1pPr>
            <a:lvl2pPr marL="320040" indent="-182880">
              <a:buFont typeface="Wingdings" pitchFamily="2" charset="2"/>
              <a:buChar char="§"/>
              <a:defRPr sz="1800"/>
            </a:lvl2pPr>
            <a:lvl3pPr marL="502920" indent="-182880"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804328" y="87868"/>
            <a:ext cx="6339671" cy="369332"/>
          </a:xfrm>
          <a:prstGeom prst="rect">
            <a:avLst/>
          </a:prstGeom>
          <a:noFill/>
          <a:ln w="50800" cmpd="dbl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itchFamily="34" charset="0"/>
              </a:rPr>
              <a:t>Department of Computer Science and Engineering (CSE)</a:t>
            </a:r>
            <a:endParaRPr lang="en-US" sz="1700" b="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524000"/>
            <a:ext cx="8305800" cy="487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066800" y="533400"/>
            <a:ext cx="7848600" cy="6858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3009795" y="0"/>
            <a:ext cx="6058005" cy="35394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Calibri" pitchFamily="34" charset="0"/>
              </a:rPr>
              <a:t>Department of Computer and </a:t>
            </a:r>
            <a:r>
              <a:rPr lang="en-US" sz="1700" b="1" dirty="0" err="1">
                <a:solidFill>
                  <a:schemeClr val="bg1"/>
                </a:solidFill>
                <a:latin typeface="Calibri" pitchFamily="34" charset="0"/>
              </a:rPr>
              <a:t>Communicationq</a:t>
            </a:r>
            <a:r>
              <a:rPr lang="en-US" sz="1700" b="1" dirty="0">
                <a:solidFill>
                  <a:schemeClr val="bg1"/>
                </a:solidFill>
                <a:latin typeface="Calibri" pitchFamily="34" charset="0"/>
              </a:rPr>
              <a:t> Engineering (CCE)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2804328" y="87868"/>
            <a:ext cx="6339671" cy="369332"/>
          </a:xfrm>
          <a:prstGeom prst="rect">
            <a:avLst/>
          </a:prstGeom>
          <a:noFill/>
          <a:ln w="50800" cmpd="dbl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itchFamily="34" charset="0"/>
              </a:rPr>
              <a:t>Department of Computer Science and Engineering (CSE)</a:t>
            </a:r>
            <a:endParaRPr lang="en-US" sz="1700" b="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160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09800"/>
            <a:ext cx="8229600" cy="4267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82A5B-10F6-41ED-9A2B-03224D407F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google.co.in/url?sa=i&amp;rct=j&amp;q=&amp;esrc=s&amp;source=images&amp;cd=&amp;cad=rja&amp;docid=Yol378O-s-lkMM&amp;tbnid=OLCbrS9PtZY4xM:&amp;ved=0CAUQjRw&amp;url=http://www.vidyavision.com/universities.asp?page=2&amp;ei=AFmwUobeKoL-iAf-44CwBQ&amp;psig=AFQjCNGRiFfOFz-wmZM6WF05bau8z5zqnw&amp;ust=1387374581297603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82A5B-10F6-41ED-9A2B-03224D407F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0" y="6457890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University Institute of Engineering</a:t>
            </a:r>
            <a:r>
              <a:rPr lang="en-US" sz="2000" b="1" baseline="0" dirty="0">
                <a:solidFill>
                  <a:schemeClr val="tx1"/>
                </a:solidFill>
                <a:latin typeface="Calibri" pitchFamily="34" charset="0"/>
              </a:rPr>
              <a:t> (UIE)</a:t>
            </a:r>
            <a:endParaRPr lang="en-US" sz="20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88900" cmpd="thickThin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0" name="Picture 4" descr="https://encrypted-tbn3.gstatic.com/images?q=tbn:ANd9GcTyg3Gq4WoxkxO75aZWNEjYFvavmMfWdiMvs57jpDF8YRR3yCybqQ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400" y="152400"/>
            <a:ext cx="768000" cy="1219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197F-0C98-4E9A-96B2-283D44E4A9EE}" type="datetimeFigureOut">
              <a:rPr lang="en-US" smtClean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E7EB-DACC-46A4-AA97-3CCBEE9E1C7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5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4CD2FE-98C3-45FA-A906-61AAB2BDE134}"/>
              </a:ext>
            </a:extLst>
          </p:cNvPr>
          <p:cNvSpPr/>
          <p:nvPr/>
        </p:nvSpPr>
        <p:spPr>
          <a:xfrm>
            <a:off x="-3175" y="5340350"/>
            <a:ext cx="9147175" cy="151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BF2B11-C2A5-4306-A95B-694045B2BA5B}"/>
              </a:ext>
            </a:extLst>
          </p:cNvPr>
          <p:cNvSpPr/>
          <p:nvPr/>
        </p:nvSpPr>
        <p:spPr>
          <a:xfrm>
            <a:off x="227013" y="5902325"/>
            <a:ext cx="33337" cy="612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Slide Number Placeholder 2">
            <a:extLst>
              <a:ext uri="{FF2B5EF4-FFF2-40B4-BE49-F238E27FC236}">
                <a16:creationId xmlns:a16="http://schemas.microsoft.com/office/drawing/2014/main" id="{ABD24066-0342-4E01-A4C0-1D4CA5A6F053}"/>
              </a:ext>
            </a:extLst>
          </p:cNvPr>
          <p:cNvSpPr txBox="1">
            <a:spLocks/>
          </p:cNvSpPr>
          <p:nvPr/>
        </p:nvSpPr>
        <p:spPr bwMode="auto">
          <a:xfrm>
            <a:off x="65722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A91DB7E4-D2DD-4965-846A-9309E2D8F8B6}"/>
              </a:ext>
            </a:extLst>
          </p:cNvPr>
          <p:cNvSpPr/>
          <p:nvPr/>
        </p:nvSpPr>
        <p:spPr>
          <a:xfrm flipV="1">
            <a:off x="7131050" y="5940425"/>
            <a:ext cx="968375" cy="1157288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kern="0">
              <a:solidFill>
                <a:srgbClr val="FFFFFF"/>
              </a:solidFill>
              <a:latin typeface="Calibri" panose="020F0502020204030204"/>
              <a:cs typeface="Arial" charset="0"/>
            </a:endParaRPr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4396BE2B-8700-4F1D-B0D1-1003D25842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833688"/>
          <a:ext cx="2478088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169000" imgH="2169360" progId="">
                  <p:embed/>
                </p:oleObj>
              </mc:Choice>
              <mc:Fallback>
                <p:oleObj name="CorelDRAW" r:id="rId3" imgW="2169000" imgH="2169360" progId="">
                  <p:embed/>
                  <p:pic>
                    <p:nvPicPr>
                      <p:cNvPr id="1026" name="Object 2">
                        <a:extLst>
                          <a:ext uri="{FF2B5EF4-FFF2-40B4-BE49-F238E27FC236}">
                            <a16:creationId xmlns:a16="http://schemas.microsoft.com/office/drawing/2014/main" id="{4396BE2B-8700-4F1D-B0D1-1003D25842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33688"/>
                        <a:ext cx="2478088" cy="314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CB734C5C-E03C-4C79-9996-4FAC5E517017}"/>
              </a:ext>
            </a:extLst>
          </p:cNvPr>
          <p:cNvSpPr/>
          <p:nvPr/>
        </p:nvSpPr>
        <p:spPr>
          <a:xfrm flipH="1">
            <a:off x="5284788" y="-65088"/>
            <a:ext cx="3859212" cy="5853113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kern="0">
              <a:solidFill>
                <a:srgbClr val="FFFFFF"/>
              </a:solidFill>
              <a:latin typeface="Calibri" panose="020F0502020204030204"/>
              <a:cs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F356FD-6526-4100-88D1-9BD657FA8D7A}"/>
              </a:ext>
            </a:extLst>
          </p:cNvPr>
          <p:cNvSpPr/>
          <p:nvPr/>
        </p:nvSpPr>
        <p:spPr>
          <a:xfrm>
            <a:off x="1593056" y="2025526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35" name="Picture 29">
            <a:extLst>
              <a:ext uri="{FF2B5EF4-FFF2-40B4-BE49-F238E27FC236}">
                <a16:creationId xmlns:a16="http://schemas.microsoft.com/office/drawing/2014/main" id="{773C086D-AFEA-4332-AFCF-62E63FC98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3813"/>
            <a:ext cx="2894013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E41D3879-76E6-468E-9897-930C73361F01}"/>
              </a:ext>
            </a:extLst>
          </p:cNvPr>
          <p:cNvSpPr/>
          <p:nvPr/>
        </p:nvSpPr>
        <p:spPr>
          <a:xfrm rot="10800000" flipV="1">
            <a:off x="7372350" y="5334000"/>
            <a:ext cx="1774825" cy="16002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7" name="TextBox 35">
            <a:extLst>
              <a:ext uri="{FF2B5EF4-FFF2-40B4-BE49-F238E27FC236}">
                <a16:creationId xmlns:a16="http://schemas.microsoft.com/office/drawing/2014/main" id="{4E8437DB-1CED-4418-B068-B6FD1DBC2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963" y="6019800"/>
            <a:ext cx="3695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595959"/>
                </a:solidFill>
                <a:latin typeface="Casper"/>
                <a:ea typeface="Karla"/>
                <a:cs typeface="Karla"/>
              </a:rPr>
              <a:t>DISCOVER . </a:t>
            </a:r>
            <a:r>
              <a:rPr lang="en-US" altLang="en-US" sz="2000" b="1">
                <a:solidFill>
                  <a:srgbClr val="C00000"/>
                </a:solidFill>
                <a:latin typeface="Casper"/>
                <a:ea typeface="Karla"/>
                <a:cs typeface="Karla"/>
              </a:rPr>
              <a:t>LEARN</a:t>
            </a:r>
            <a:r>
              <a:rPr lang="en-US" altLang="en-US" sz="2000" b="1">
                <a:solidFill>
                  <a:srgbClr val="595959"/>
                </a:solidFill>
                <a:latin typeface="Casper"/>
                <a:ea typeface="Karla"/>
                <a:cs typeface="Karla"/>
              </a:rPr>
              <a:t> . EMPOWER</a:t>
            </a:r>
            <a:endParaRPr lang="en-US" altLang="en-US" sz="1200" b="1">
              <a:solidFill>
                <a:srgbClr val="000000"/>
              </a:solidFill>
              <a:latin typeface="Casper"/>
            </a:endParaRPr>
          </a:p>
          <a:p>
            <a:pPr eaLnBrk="1" hangingPunct="1"/>
            <a:endParaRPr lang="en-US" altLang="en-US" sz="1600" b="1">
              <a:latin typeface="Casper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A7DB1-986F-464A-BEDB-749DC5B13041}"/>
              </a:ext>
            </a:extLst>
          </p:cNvPr>
          <p:cNvSpPr/>
          <p:nvPr/>
        </p:nvSpPr>
        <p:spPr>
          <a:xfrm>
            <a:off x="5164138" y="6043613"/>
            <a:ext cx="34925" cy="369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9" name="TextBox 52">
            <a:extLst>
              <a:ext uri="{FF2B5EF4-FFF2-40B4-BE49-F238E27FC236}">
                <a16:creationId xmlns:a16="http://schemas.microsoft.com/office/drawing/2014/main" id="{E74BE490-82E2-49FC-A296-DE365AEAE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6013450"/>
            <a:ext cx="4203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Raleway ExtraBold"/>
              </a:rPr>
              <a:t>INTRODUCTION</a:t>
            </a:r>
          </a:p>
        </p:txBody>
      </p:sp>
      <p:sp>
        <p:nvSpPr>
          <p:cNvPr id="1040" name="TextBox 25">
            <a:extLst>
              <a:ext uri="{FF2B5EF4-FFF2-40B4-BE49-F238E27FC236}">
                <a16:creationId xmlns:a16="http://schemas.microsoft.com/office/drawing/2014/main" id="{3C41BE81-A990-417E-9339-570115F21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371600"/>
            <a:ext cx="7392987" cy="607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Times New Roman" panose="02020603050405020304" pitchFamily="18" charset="0"/>
                <a:ea typeface="Karla"/>
                <a:cs typeface="Times New Roman" panose="02020603050405020304" pitchFamily="18" charset="0"/>
              </a:rPr>
              <a:t>UNIVERSITY INSTITUTE OF ENGINEERING</a:t>
            </a: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Times New Roman" panose="02020603050405020304" pitchFamily="18" charset="0"/>
                <a:ea typeface="Karla"/>
                <a:cs typeface="Times New Roman" panose="02020603050405020304" pitchFamily="18" charset="0"/>
              </a:rPr>
              <a:t>COMPUTER SCIENCE ENGINEERING</a:t>
            </a: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Engineering</a:t>
            </a: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ADVANCED DATA STRUCTURES </a:t>
            </a: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ALGORITHMS</a:t>
            </a:r>
          </a:p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23CSH-622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)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By: Dr. Ranjit Singh (E10947)</a:t>
            </a: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6D91BCD-545D-45B5-AE10-96B52FA2B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time?</a:t>
            </a:r>
          </a:p>
        </p:txBody>
      </p:sp>
      <p:graphicFrame>
        <p:nvGraphicFramePr>
          <p:cNvPr id="62467" name="Object 3">
            <a:extLst>
              <a:ext uri="{FF2B5EF4-FFF2-40B4-BE49-F238E27FC236}">
                <a16:creationId xmlns:a16="http://schemas.microsoft.com/office/drawing/2014/main" id="{668402E6-32E1-4990-8996-5946363686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709738"/>
          <a:ext cx="44958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67478" imgH="1276190" progId="Paint.Picture">
                  <p:embed/>
                </p:oleObj>
              </mc:Choice>
              <mc:Fallback>
                <p:oleObj name="Bitmap Image" r:id="rId2" imgW="3067478" imgH="1276190" progId="Paint.Picture">
                  <p:embed/>
                  <p:pic>
                    <p:nvPicPr>
                      <p:cNvPr id="62467" name="Object 3">
                        <a:extLst>
                          <a:ext uri="{FF2B5EF4-FFF2-40B4-BE49-F238E27FC236}">
                            <a16:creationId xmlns:a16="http://schemas.microsoft.com/office/drawing/2014/main" id="{668402E6-32E1-4990-8996-5946363686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09738"/>
                        <a:ext cx="44958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Rectangle 5">
            <a:extLst>
              <a:ext uri="{FF2B5EF4-FFF2-40B4-BE49-F238E27FC236}">
                <a16:creationId xmlns:a16="http://schemas.microsoft.com/office/drawing/2014/main" id="{D9079D14-31A5-4510-96B9-8EAFC93DA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305800" cy="2438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Best case</a:t>
            </a:r>
          </a:p>
          <a:p>
            <a:pPr lvl="1">
              <a:lnSpc>
                <a:spcPct val="90000"/>
              </a:lnSpc>
            </a:pPr>
            <a:r>
              <a:rPr lang="el-GR" altLang="en-US" dirty="0">
                <a:solidFill>
                  <a:srgbClr val="0000FF"/>
                </a:solidFill>
                <a:cs typeface="Arial" panose="020B0604020202020204" pitchFamily="34" charset="0"/>
              </a:rPr>
              <a:t>Θ</a:t>
            </a:r>
            <a:r>
              <a:rPr lang="en-US" altLang="en-US" dirty="0">
                <a:solidFill>
                  <a:srgbClr val="0000FF"/>
                </a:solidFill>
              </a:rPr>
              <a:t>(n)</a:t>
            </a:r>
            <a:r>
              <a:rPr lang="en-US" altLang="en-US" dirty="0"/>
              <a:t> – when ?</a:t>
            </a: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Worst case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O((n-m+1)m)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14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6D91BCD-545D-45B5-AE10-96B52FA2B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time?</a:t>
            </a:r>
          </a:p>
        </p:txBody>
      </p:sp>
      <p:graphicFrame>
        <p:nvGraphicFramePr>
          <p:cNvPr id="62467" name="Object 3">
            <a:extLst>
              <a:ext uri="{FF2B5EF4-FFF2-40B4-BE49-F238E27FC236}">
                <a16:creationId xmlns:a16="http://schemas.microsoft.com/office/drawing/2014/main" id="{668402E6-32E1-4990-8996-5946363686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709738"/>
          <a:ext cx="44958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67478" imgH="1276190" progId="Paint.Picture">
                  <p:embed/>
                </p:oleObj>
              </mc:Choice>
              <mc:Fallback>
                <p:oleObj name="Bitmap Image" r:id="rId2" imgW="3067478" imgH="1276190" progId="Paint.Picture">
                  <p:embed/>
                  <p:pic>
                    <p:nvPicPr>
                      <p:cNvPr id="62467" name="Object 3">
                        <a:extLst>
                          <a:ext uri="{FF2B5EF4-FFF2-40B4-BE49-F238E27FC236}">
                            <a16:creationId xmlns:a16="http://schemas.microsoft.com/office/drawing/2014/main" id="{668402E6-32E1-4990-8996-5946363686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09738"/>
                        <a:ext cx="44958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Rectangle 5">
            <a:extLst>
              <a:ext uri="{FF2B5EF4-FFF2-40B4-BE49-F238E27FC236}">
                <a16:creationId xmlns:a16="http://schemas.microsoft.com/office/drawing/2014/main" id="{D9079D14-31A5-4510-96B9-8EAFC93DA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305800" cy="2438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Best case</a:t>
            </a:r>
          </a:p>
          <a:p>
            <a:pPr lvl="1">
              <a:lnSpc>
                <a:spcPct val="90000"/>
              </a:lnSpc>
            </a:pPr>
            <a:r>
              <a:rPr lang="el-GR" altLang="en-US" dirty="0">
                <a:solidFill>
                  <a:srgbClr val="0000FF"/>
                </a:solidFill>
                <a:cs typeface="Arial" panose="020B0604020202020204" pitchFamily="34" charset="0"/>
              </a:rPr>
              <a:t>Θ</a:t>
            </a:r>
            <a:r>
              <a:rPr lang="en-US" altLang="en-US" dirty="0">
                <a:solidFill>
                  <a:srgbClr val="0000FF"/>
                </a:solidFill>
              </a:rPr>
              <a:t>(n)</a:t>
            </a:r>
            <a:r>
              <a:rPr lang="en-US" altLang="en-US" dirty="0"/>
              <a:t> – when the first character of the pattern does </a:t>
            </a:r>
            <a:r>
              <a:rPr lang="en-US" altLang="en-US" b="1" dirty="0"/>
              <a:t>not</a:t>
            </a:r>
            <a:r>
              <a:rPr lang="en-US" altLang="en-US" dirty="0"/>
              <a:t> occur in the string</a:t>
            </a: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Worst case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O((n-m+1)m) When 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233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613CF981-F38F-4B4D-B083-C44560DE5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4925BC66-E758-4F2C-9D66-955C03ECC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AAAA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F2E5548C-345E-4F49-B213-2115F02D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AAAAAAAAAAAAA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A74B4D2-34E3-4114-AFCA-C864ACEEF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42EBDD87-BA68-4794-802A-04BD847A3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AAAA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099369A7-380D-4551-B233-3AC72D1E1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AAAAAAAAAAAAA</a:t>
            </a: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5BB50D6B-4CB8-4896-8AC9-ECD645861B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2766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EDB2572-41E3-42F5-8B35-00C6658D5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B645906B-FF46-4796-AB0D-257E16137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AAAA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8AF8EA24-2F7A-4A68-B129-280A2A58E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</a:t>
            </a:r>
            <a:r>
              <a:rPr lang="en-US" altLang="en-US" sz="2800">
                <a:solidFill>
                  <a:srgbClr val="00FF00"/>
                </a:solidFill>
              </a:rPr>
              <a:t>AAAA</a:t>
            </a:r>
            <a:r>
              <a:rPr lang="en-US" altLang="en-US" sz="2800">
                <a:solidFill>
                  <a:srgbClr val="0000FF"/>
                </a:solidFill>
              </a:rPr>
              <a:t>AAAAAAAAA</a:t>
            </a: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B8CE96ED-1D21-465B-8190-6742150538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2623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BC5C53-03F0-45B6-BA57-177D84BA1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Worst case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D74CD0B3-C1CE-4ED9-81EF-825BADFFF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8288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AAAA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9337698B-94F9-45DB-B877-71AD607C2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AAAAAAAAAAAAA</a:t>
            </a: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953EFAC7-28C2-427A-8272-F134DD302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2623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D15AE948-DC58-4FAD-A3C1-8AD4A1C9F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8862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</a:rPr>
              <a:t>repeated work!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A5ED-8541-4A22-B197-FE40717E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0"/>
            <a:ext cx="7924800" cy="609600"/>
          </a:xfrm>
        </p:spPr>
        <p:txBody>
          <a:bodyPr/>
          <a:lstStyle/>
          <a:p>
            <a:r>
              <a:rPr lang="en-US" altLang="en-US" dirty="0"/>
              <a:t>Rabin-Karp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86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08A7B-B341-4C85-BF56-C630298C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2" y="1524000"/>
            <a:ext cx="890433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FB05CE3E-5920-49A0-9082-44653EA69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295400"/>
          </a:xfrm>
        </p:spPr>
        <p:txBody>
          <a:bodyPr/>
          <a:lstStyle/>
          <a:p>
            <a:r>
              <a:rPr lang="en-US" altLang="en-US" dirty="0"/>
              <a:t>Rabin-Karp algorithm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26AE350E-6C2F-4CC0-96D4-C8A1DA57F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3AB30103-CBDC-4096-929B-E287A39A5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814888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0BB6BFEB-5691-42FB-B94B-252BECA1C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</p:spTree>
    <p:extLst>
      <p:ext uri="{BB962C8B-B14F-4D97-AF65-F5344CB8AC3E}">
        <p14:creationId xmlns:p14="http://schemas.microsoft.com/office/powerpoint/2010/main" val="280655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ext Box 3">
            <a:extLst>
              <a:ext uri="{FF2B5EF4-FFF2-40B4-BE49-F238E27FC236}">
                <a16:creationId xmlns:a16="http://schemas.microsoft.com/office/drawing/2014/main" id="{C311226F-D1BC-4D53-ADFB-ADD0259DC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4BA45689-7357-45ED-846A-2FE8FC8FA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814888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EECA6809-E798-42DF-8819-E7C3670C9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956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Hash P</a:t>
            </a:r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6ACD0E78-8BE8-4D63-BAEE-E6098A1B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6576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T(P)</a:t>
            </a:r>
          </a:p>
        </p:txBody>
      </p:sp>
      <p:sp>
        <p:nvSpPr>
          <p:cNvPr id="118793" name="Rectangle 9">
            <a:extLst>
              <a:ext uri="{FF2B5EF4-FFF2-40B4-BE49-F238E27FC236}">
                <a16:creationId xmlns:a16="http://schemas.microsoft.com/office/drawing/2014/main" id="{27F35325-B283-435A-8478-BD36C310E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543800" cy="1295400"/>
          </a:xfrm>
          <a:noFill/>
          <a:ln/>
        </p:spPr>
        <p:txBody>
          <a:bodyPr/>
          <a:lstStyle/>
          <a:p>
            <a:r>
              <a:rPr lang="en-US" altLang="en-US" dirty="0"/>
              <a:t>Rabin-Karp algorithm</a:t>
            </a:r>
          </a:p>
        </p:txBody>
      </p:sp>
      <p:sp>
        <p:nvSpPr>
          <p:cNvPr id="118794" name="Text Box 10">
            <a:extLst>
              <a:ext uri="{FF2B5EF4-FFF2-40B4-BE49-F238E27FC236}">
                <a16:creationId xmlns:a16="http://schemas.microsoft.com/office/drawing/2014/main" id="{597BEBE5-AAC1-4343-85C3-F078532CA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</p:spTree>
    <p:extLst>
      <p:ext uri="{BB962C8B-B14F-4D97-AF65-F5344CB8AC3E}">
        <p14:creationId xmlns:p14="http://schemas.microsoft.com/office/powerpoint/2010/main" val="21121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33401"/>
            <a:ext cx="7886700" cy="6858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100" u="sng" dirty="0"/>
              <a:t>Contents of the Syllabus</a:t>
            </a:r>
            <a:br>
              <a:rPr lang="en-US" sz="2100" dirty="0"/>
            </a:br>
            <a:r>
              <a:rPr lang="en-US" sz="21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85" y="1403748"/>
            <a:ext cx="8154590" cy="4344590"/>
          </a:xfrm>
        </p:spPr>
        <p:txBody>
          <a:bodyPr>
            <a:normAutofit/>
          </a:bodyPr>
          <a:lstStyle/>
          <a:p>
            <a:pPr algn="ctr" eaLnBrk="1" hangingPunct="1">
              <a:buFont typeface="Arial" pitchFamily="34" charset="0"/>
              <a:buNone/>
              <a:defRPr/>
            </a:pPr>
            <a:endParaRPr lang="en-US" sz="1275" b="1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US" sz="1275" b="1" dirty="0">
                <a:latin typeface="Times New Roman" pitchFamily="18" charset="0"/>
                <a:cs typeface="Times New Roman" pitchFamily="18" charset="0"/>
              </a:rPr>
              <a:t>UNIT-I (15h)</a:t>
            </a:r>
            <a:endParaRPr lang="en-US" sz="1350" b="1" dirty="0">
              <a:solidFill>
                <a:srgbClr val="000000"/>
              </a:solidFill>
              <a:latin typeface="Times New Roman"/>
              <a:cs typeface="Times New Roman" pitchFamily="18" charset="0"/>
            </a:endParaRP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US" sz="1350" b="1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Introduction to Basic Data Structures</a:t>
            </a: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: Importance and need of good data structures and algorithms, Introduction to linear and non-linear data structure and its importance,</a:t>
            </a:r>
            <a:r>
              <a:rPr lang="en-US" sz="1350" b="1" dirty="0">
                <a:latin typeface="Times New Roman"/>
                <a:ea typeface="Tahoma" panose="020B0604030504040204" pitchFamily="34" charset="0"/>
              </a:rPr>
              <a:t> </a:t>
            </a:r>
            <a:r>
              <a:rPr lang="en-IN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Algorithms Complexity and Analysis</a:t>
            </a: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.                [3]</a:t>
            </a:r>
            <a:endParaRPr lang="en-US" sz="1350" dirty="0"/>
          </a:p>
          <a:p>
            <a:pPr algn="just">
              <a:buNone/>
            </a:pPr>
            <a:r>
              <a:rPr lang="en-IN" sz="1350" b="1" dirty="0">
                <a:latin typeface="Times New Roman"/>
                <a:ea typeface="Tahoma" panose="020B0604030504040204" pitchFamily="34" charset="0"/>
              </a:rPr>
              <a:t>Linear and Non –Linear Data Structures : </a:t>
            </a:r>
            <a:r>
              <a:rPr lang="en-IN" sz="1350" dirty="0">
                <a:latin typeface="Times New Roman"/>
                <a:ea typeface="Tahoma" panose="020B0604030504040204" pitchFamily="34" charset="0"/>
              </a:rPr>
              <a:t>Arrays , Link Lists, Queues , Trees and related algorithms              [6]</a:t>
            </a:r>
            <a:endParaRPr lang="en-US" sz="1350" dirty="0"/>
          </a:p>
          <a:p>
            <a:pPr>
              <a:buNone/>
            </a:pPr>
            <a:r>
              <a:rPr lang="en-IN" sz="1350" b="1" dirty="0">
                <a:latin typeface="Times New Roman"/>
                <a:ea typeface="Tahoma" panose="020B0604030504040204" pitchFamily="34" charset="0"/>
              </a:rPr>
              <a:t>Advanced Data Structures: </a:t>
            </a:r>
            <a:r>
              <a:rPr lang="en-US" sz="1350" dirty="0">
                <a:latin typeface="Times New Roman"/>
              </a:rPr>
              <a:t>AVL Trees (Insertion , Deletion , Searching), Red-Black Trees, B-trees, </a:t>
            </a:r>
            <a:r>
              <a:rPr lang="en-US" sz="1350" dirty="0" err="1">
                <a:latin typeface="Times New Roman"/>
              </a:rPr>
              <a:t>B+trees</a:t>
            </a:r>
            <a:r>
              <a:rPr lang="en-US" sz="1350" dirty="0">
                <a:latin typeface="Times New Roman"/>
              </a:rPr>
              <a:t>, Heaps. Data structure for disjoint sets, Augmented data structures. </a:t>
            </a:r>
            <a:r>
              <a:rPr lang="en-IN" sz="1350" dirty="0">
                <a:latin typeface="Times New Roman"/>
              </a:rPr>
              <a:t>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[6]</a:t>
            </a:r>
            <a:endParaRPr lang="en-US" sz="1350" dirty="0"/>
          </a:p>
          <a:p>
            <a:pPr algn="just">
              <a:buNone/>
            </a:pP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 </a:t>
            </a:r>
            <a:endParaRPr lang="en-US" sz="1350" dirty="0"/>
          </a:p>
          <a:p>
            <a:pPr algn="ctr">
              <a:buNone/>
            </a:pPr>
            <a:r>
              <a:rPr lang="en-US" sz="1350" b="1" dirty="0">
                <a:latin typeface="Times New Roman" pitchFamily="18" charset="0"/>
                <a:cs typeface="Times New Roman" pitchFamily="18" charset="0"/>
              </a:rPr>
              <a:t>UNIT-II 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(15h)</a:t>
            </a:r>
            <a:endParaRPr lang="en-US" sz="135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IN" sz="1350" b="1" dirty="0">
                <a:latin typeface="Times New Roman"/>
                <a:ea typeface="Tahoma" panose="020B0604030504040204" pitchFamily="34" charset="0"/>
              </a:rPr>
              <a:t>Searching and Sorting :</a:t>
            </a:r>
            <a:r>
              <a:rPr lang="en-IN" sz="1350" dirty="0">
                <a:latin typeface="Times New Roman"/>
                <a:ea typeface="Tahoma" panose="020B0604030504040204" pitchFamily="34" charset="0"/>
              </a:rPr>
              <a:t> Internal and External Sorting algorithms: Linear Search, Binary Search, Bubble Sort, Selection Sort, Insertion Sort, Shell Sort, Quick Sort, Heap Sort, Merge Sort, Counting Sort, Radix Sort and analysis of their complexities and Hashing 		        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[4]</a:t>
            </a:r>
            <a:endParaRPr lang="en-US" sz="1350" dirty="0"/>
          </a:p>
          <a:p>
            <a:pPr algn="just">
              <a:buNone/>
            </a:pPr>
            <a:r>
              <a:rPr lang="en-IN" sz="1350" b="1" dirty="0">
                <a:latin typeface="Times New Roman"/>
                <a:ea typeface="Tahoma" panose="020B0604030504040204" pitchFamily="34" charset="0"/>
              </a:rPr>
              <a:t> Graphs &amp; Algorithms:</a:t>
            </a:r>
            <a:r>
              <a:rPr lang="en-IN" sz="1350" dirty="0">
                <a:latin typeface="Times New Roman"/>
                <a:ea typeface="Tahoma" panose="020B0604030504040204" pitchFamily="34" charset="0"/>
              </a:rPr>
              <a:t> </a:t>
            </a:r>
            <a:r>
              <a:rPr lang="en-IN" sz="1350" dirty="0">
                <a:latin typeface="Times New Roman"/>
              </a:rPr>
              <a:t>Representation, Type of Graphs, Depth- and breadth-first traversals, Planar graphs, isomorphism, graph </a:t>
            </a:r>
            <a:r>
              <a:rPr lang="en-IN" sz="1350" dirty="0" err="1">
                <a:latin typeface="Times New Roman"/>
              </a:rPr>
              <a:t>coloring</a:t>
            </a:r>
            <a:r>
              <a:rPr lang="en-IN" sz="1350" dirty="0">
                <a:latin typeface="Times New Roman"/>
              </a:rPr>
              <a:t>, covering and partition, Minimum Spanning Tree: Prim’s and Kruskal’s algorithms.  </a:t>
            </a:r>
            <a:r>
              <a:rPr lang="en-IN" sz="1350" dirty="0">
                <a:latin typeface="Times New Roman"/>
                <a:ea typeface="Tahoma" panose="020B0604030504040204" pitchFamily="34" charset="0"/>
              </a:rPr>
              <a:t>	                                                                                                                                         [6]</a:t>
            </a:r>
            <a:endParaRPr lang="en-US" sz="1350" dirty="0"/>
          </a:p>
          <a:p>
            <a:pPr algn="just">
              <a:buNone/>
            </a:pP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 </a:t>
            </a:r>
            <a:r>
              <a:rPr lang="en-IN" sz="1350" b="1" dirty="0">
                <a:latin typeface="Times New Roman"/>
                <a:ea typeface="Tahoma" panose="020B0604030504040204" pitchFamily="34" charset="0"/>
              </a:rPr>
              <a:t>String Matching Algorithms: </a:t>
            </a:r>
            <a:r>
              <a:rPr lang="en-IN" sz="1350" dirty="0">
                <a:latin typeface="Times New Roman"/>
              </a:rPr>
              <a:t>Naïve String Matching, Suffix arrays, Suffix trees, Rabin-Karp, Knuth-Morris-Pratt, </a:t>
            </a:r>
            <a:r>
              <a:rPr lang="en-IN" sz="1350" dirty="0" err="1">
                <a:latin typeface="Times New Roman"/>
              </a:rPr>
              <a:t>Booyer</a:t>
            </a:r>
            <a:r>
              <a:rPr lang="en-IN" sz="1350" dirty="0">
                <a:latin typeface="Times New Roman"/>
              </a:rPr>
              <a:t>-Moore algorithm                                                         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/>
                <a:ea typeface="Tahoma" panose="020B0604030504040204" pitchFamily="34" charset="0"/>
              </a:rPr>
              <a:t>[5]</a:t>
            </a:r>
            <a:endParaRPr lang="en-US" sz="1350" dirty="0"/>
          </a:p>
          <a:p>
            <a:pPr algn="ctr" eaLnBrk="1" hangingPunct="1">
              <a:buNone/>
              <a:defRPr/>
            </a:pPr>
            <a:endParaRPr lang="en-US" sz="135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8390786-F88B-40EB-B365-500B2C1170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1613298"/>
            <a:ext cx="8124825" cy="423624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Text Box 3">
            <a:extLst>
              <a:ext uri="{FF2B5EF4-FFF2-40B4-BE49-F238E27FC236}">
                <a16:creationId xmlns:a16="http://schemas.microsoft.com/office/drawing/2014/main" id="{7B8DEC41-B7A0-4CD6-8EFF-834272E88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17764" name="Text Box 4">
            <a:extLst>
              <a:ext uri="{FF2B5EF4-FFF2-40B4-BE49-F238E27FC236}">
                <a16:creationId xmlns:a16="http://schemas.microsoft.com/office/drawing/2014/main" id="{CA88FFB5-6DC8-4E40-B7A2-C9C17E22F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395411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D93DF8E5-2ACE-4FDB-A3C9-A6795B568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632325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Hash m symbol sequences and compare</a:t>
            </a:r>
          </a:p>
        </p:txBody>
      </p:sp>
      <p:sp>
        <p:nvSpPr>
          <p:cNvPr id="117768" name="Text Box 8">
            <a:extLst>
              <a:ext uri="{FF2B5EF4-FFF2-40B4-BE49-F238E27FC236}">
                <a16:creationId xmlns:a16="http://schemas.microsoft.com/office/drawing/2014/main" id="{6A3C093A-0E44-40EF-BA88-0281348E5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837237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9900FF"/>
                </a:solidFill>
              </a:rPr>
              <a:t>T(P)</a:t>
            </a:r>
          </a:p>
        </p:txBody>
      </p:sp>
      <p:sp>
        <p:nvSpPr>
          <p:cNvPr id="117769" name="AutoShape 9">
            <a:extLst>
              <a:ext uri="{FF2B5EF4-FFF2-40B4-BE49-F238E27FC236}">
                <a16:creationId xmlns:a16="http://schemas.microsoft.com/office/drawing/2014/main" id="{E15D24F5-A8DE-44DF-A94E-EB9B8C25B67C}"/>
              </a:ext>
            </a:extLst>
          </p:cNvPr>
          <p:cNvSpPr>
            <a:spLocks/>
          </p:cNvSpPr>
          <p:nvPr/>
        </p:nvSpPr>
        <p:spPr bwMode="auto">
          <a:xfrm rot="16200000">
            <a:off x="2019300" y="4672012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7771" name="Rectangle 11">
            <a:extLst>
              <a:ext uri="{FF2B5EF4-FFF2-40B4-BE49-F238E27FC236}">
                <a16:creationId xmlns:a16="http://schemas.microsoft.com/office/drawing/2014/main" id="{29ED7CD7-B13E-4929-B2C8-FB04065F8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835" y="76200"/>
            <a:ext cx="7543800" cy="1295400"/>
          </a:xfrm>
          <a:noFill/>
          <a:ln/>
        </p:spPr>
        <p:txBody>
          <a:bodyPr/>
          <a:lstStyle/>
          <a:p>
            <a:r>
              <a:rPr lang="en-US" altLang="en-US" dirty="0"/>
              <a:t>Rabin-Karp algorithm</a:t>
            </a:r>
          </a:p>
        </p:txBody>
      </p:sp>
      <p:sp>
        <p:nvSpPr>
          <p:cNvPr id="117772" name="Text Box 12">
            <a:extLst>
              <a:ext uri="{FF2B5EF4-FFF2-40B4-BE49-F238E27FC236}">
                <a16:creationId xmlns:a16="http://schemas.microsoft.com/office/drawing/2014/main" id="{5E70FAB5-470D-485D-91AA-7D09D6B8C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  <p:sp>
        <p:nvSpPr>
          <p:cNvPr id="117773" name="Text Box 13">
            <a:extLst>
              <a:ext uri="{FF2B5EF4-FFF2-40B4-BE49-F238E27FC236}">
                <a16:creationId xmlns:a16="http://schemas.microsoft.com/office/drawing/2014/main" id="{54E6C7BB-E514-40B4-98AC-EADAC16C9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43512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FF"/>
                </a:solidFill>
              </a:rPr>
              <a:t>T(BAB)</a:t>
            </a:r>
          </a:p>
        </p:txBody>
      </p:sp>
      <p:sp>
        <p:nvSpPr>
          <p:cNvPr id="117775" name="Text Box 15">
            <a:extLst>
              <a:ext uri="{FF2B5EF4-FFF2-40B4-BE49-F238E27FC236}">
                <a16:creationId xmlns:a16="http://schemas.microsoft.com/office/drawing/2014/main" id="{F9FBCCB4-F250-410B-84FA-6D2290FE4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548312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85991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Text Box 3">
            <a:extLst>
              <a:ext uri="{FF2B5EF4-FFF2-40B4-BE49-F238E27FC236}">
                <a16:creationId xmlns:a16="http://schemas.microsoft.com/office/drawing/2014/main" id="{8F727F2F-91B6-4577-A797-5401A0DB9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BF8C3F9D-797D-4762-8927-23282F876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510088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AF3425EA-3932-4E7F-9225-8E64D4870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632325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Hash m symbol sequences and compare</a:t>
            </a:r>
          </a:p>
        </p:txBody>
      </p:sp>
      <p:sp>
        <p:nvSpPr>
          <p:cNvPr id="119815" name="Text Box 7">
            <a:extLst>
              <a:ext uri="{FF2B5EF4-FFF2-40B4-BE49-F238E27FC236}">
                <a16:creationId xmlns:a16="http://schemas.microsoft.com/office/drawing/2014/main" id="{AE9D8C53-8F28-4AE9-985C-8ADCA8059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9277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9900FF"/>
                </a:solidFill>
              </a:rPr>
              <a:t>T(P)</a:t>
            </a:r>
          </a:p>
        </p:txBody>
      </p:sp>
      <p:sp>
        <p:nvSpPr>
          <p:cNvPr id="119816" name="AutoShape 8">
            <a:extLst>
              <a:ext uri="{FF2B5EF4-FFF2-40B4-BE49-F238E27FC236}">
                <a16:creationId xmlns:a16="http://schemas.microsoft.com/office/drawing/2014/main" id="{62C167AE-1ECD-4091-9647-AD42FBFE6410}"/>
              </a:ext>
            </a:extLst>
          </p:cNvPr>
          <p:cNvSpPr>
            <a:spLocks/>
          </p:cNvSpPr>
          <p:nvPr/>
        </p:nvSpPr>
        <p:spPr bwMode="auto">
          <a:xfrm rot="16200000">
            <a:off x="2171700" y="47625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9817" name="Text Box 9">
            <a:extLst>
              <a:ext uri="{FF2B5EF4-FFF2-40B4-BE49-F238E27FC236}">
                <a16:creationId xmlns:a16="http://schemas.microsoft.com/office/drawing/2014/main" id="{01F0E712-0738-4816-9B51-E2BA81549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1148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match</a:t>
            </a:r>
          </a:p>
        </p:txBody>
      </p:sp>
      <p:sp>
        <p:nvSpPr>
          <p:cNvPr id="119819" name="Rectangle 11">
            <a:extLst>
              <a:ext uri="{FF2B5EF4-FFF2-40B4-BE49-F238E27FC236}">
                <a16:creationId xmlns:a16="http://schemas.microsoft.com/office/drawing/2014/main" id="{15A942D2-75E4-4156-9927-3AEC303EEF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543800" cy="1295400"/>
          </a:xfrm>
          <a:noFill/>
          <a:ln/>
        </p:spPr>
        <p:txBody>
          <a:bodyPr/>
          <a:lstStyle/>
          <a:p>
            <a:r>
              <a:rPr lang="en-US" altLang="en-US" dirty="0"/>
              <a:t>Rabin-Karp algorithm</a:t>
            </a:r>
          </a:p>
        </p:txBody>
      </p:sp>
      <p:sp>
        <p:nvSpPr>
          <p:cNvPr id="119820" name="Text Box 12">
            <a:extLst>
              <a:ext uri="{FF2B5EF4-FFF2-40B4-BE49-F238E27FC236}">
                <a16:creationId xmlns:a16="http://schemas.microsoft.com/office/drawing/2014/main" id="{857895CD-4277-4080-AE9C-F85D160FC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  <p:sp>
        <p:nvSpPr>
          <p:cNvPr id="119822" name="Text Box 14">
            <a:extLst>
              <a:ext uri="{FF2B5EF4-FFF2-40B4-BE49-F238E27FC236}">
                <a16:creationId xmlns:a16="http://schemas.microsoft.com/office/drawing/2014/main" id="{2E491C84-2EE7-4721-BBD1-5DFD719A0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334000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0000FF"/>
                </a:solidFill>
              </a:rPr>
              <a:t>T(ABA)</a:t>
            </a:r>
          </a:p>
        </p:txBody>
      </p:sp>
      <p:sp>
        <p:nvSpPr>
          <p:cNvPr id="119824" name="Text Box 16">
            <a:extLst>
              <a:ext uri="{FF2B5EF4-FFF2-40B4-BE49-F238E27FC236}">
                <a16:creationId xmlns:a16="http://schemas.microsoft.com/office/drawing/2014/main" id="{C9A8C469-4726-4A87-9CD2-DD37346F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638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4498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 Box 3">
            <a:extLst>
              <a:ext uri="{FF2B5EF4-FFF2-40B4-BE49-F238E27FC236}">
                <a16:creationId xmlns:a16="http://schemas.microsoft.com/office/drawing/2014/main" id="{D7D487C4-75A0-43FA-A1CC-2172B9C57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0DD9B03-EC94-40BA-B3BD-156145DD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4498787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4729B620-FDED-46CA-840D-96BD5A69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632325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Hash m symbol sequences and compare</a:t>
            </a:r>
          </a:p>
        </p:txBody>
      </p:sp>
      <p:sp>
        <p:nvSpPr>
          <p:cNvPr id="120839" name="Text Box 7">
            <a:extLst>
              <a:ext uri="{FF2B5EF4-FFF2-40B4-BE49-F238E27FC236}">
                <a16:creationId xmlns:a16="http://schemas.microsoft.com/office/drawing/2014/main" id="{3E0868F6-A90E-4F7C-A9C8-DE1A3ABB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9277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9900FF"/>
                </a:solidFill>
              </a:rPr>
              <a:t>T(P)</a:t>
            </a:r>
          </a:p>
        </p:txBody>
      </p:sp>
      <p:sp>
        <p:nvSpPr>
          <p:cNvPr id="120840" name="AutoShape 8">
            <a:extLst>
              <a:ext uri="{FF2B5EF4-FFF2-40B4-BE49-F238E27FC236}">
                <a16:creationId xmlns:a16="http://schemas.microsoft.com/office/drawing/2014/main" id="{390F66D9-E580-4C8C-82BA-92C198DD2B1E}"/>
              </a:ext>
            </a:extLst>
          </p:cNvPr>
          <p:cNvSpPr>
            <a:spLocks/>
          </p:cNvSpPr>
          <p:nvPr/>
        </p:nvSpPr>
        <p:spPr bwMode="auto">
          <a:xfrm rot="16200000">
            <a:off x="2324100" y="47625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0842" name="Rectangle 10">
            <a:extLst>
              <a:ext uri="{FF2B5EF4-FFF2-40B4-BE49-F238E27FC236}">
                <a16:creationId xmlns:a16="http://schemas.microsoft.com/office/drawing/2014/main" id="{EF6FDE76-C2DA-4C49-8065-002ECBE54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7543800" cy="1295400"/>
          </a:xfrm>
          <a:noFill/>
          <a:ln/>
        </p:spPr>
        <p:txBody>
          <a:bodyPr/>
          <a:lstStyle/>
          <a:p>
            <a:r>
              <a:rPr lang="en-US" altLang="en-US"/>
              <a:t>Rabin-Karp algorithm</a:t>
            </a:r>
          </a:p>
        </p:txBody>
      </p:sp>
      <p:sp>
        <p:nvSpPr>
          <p:cNvPr id="120843" name="Text Box 11">
            <a:extLst>
              <a:ext uri="{FF2B5EF4-FFF2-40B4-BE49-F238E27FC236}">
                <a16:creationId xmlns:a16="http://schemas.microsoft.com/office/drawing/2014/main" id="{D5AAEDB3-0778-467A-A923-B79D43526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  <p:sp>
        <p:nvSpPr>
          <p:cNvPr id="120844" name="Text Box 12">
            <a:extLst>
              <a:ext uri="{FF2B5EF4-FFF2-40B4-BE49-F238E27FC236}">
                <a16:creationId xmlns:a16="http://schemas.microsoft.com/office/drawing/2014/main" id="{CF1F8B2A-89FB-4D75-AB6C-26B7A6E63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334000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0000FF"/>
                </a:solidFill>
              </a:rPr>
              <a:t>T(BAB)</a:t>
            </a:r>
          </a:p>
        </p:txBody>
      </p:sp>
      <p:sp>
        <p:nvSpPr>
          <p:cNvPr id="120846" name="Text Box 14">
            <a:extLst>
              <a:ext uri="{FF2B5EF4-FFF2-40B4-BE49-F238E27FC236}">
                <a16:creationId xmlns:a16="http://schemas.microsoft.com/office/drawing/2014/main" id="{7DF5EB9C-F898-41E0-ADE7-921E754A3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638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7886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ext Box 3">
            <a:extLst>
              <a:ext uri="{FF2B5EF4-FFF2-40B4-BE49-F238E27FC236}">
                <a16:creationId xmlns:a16="http://schemas.microsoft.com/office/drawing/2014/main" id="{A2956DDF-7537-40F8-97AB-87044E632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21863" name="Text Box 7">
            <a:extLst>
              <a:ext uri="{FF2B5EF4-FFF2-40B4-BE49-F238E27FC236}">
                <a16:creationId xmlns:a16="http://schemas.microsoft.com/office/drawing/2014/main" id="{37E03314-91F5-426E-B2F2-786D5626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515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9900FF"/>
                </a:solidFill>
              </a:rPr>
              <a:t>T(P)</a:t>
            </a:r>
          </a:p>
        </p:txBody>
      </p:sp>
      <p:sp>
        <p:nvSpPr>
          <p:cNvPr id="121864" name="AutoShape 8">
            <a:extLst>
              <a:ext uri="{FF2B5EF4-FFF2-40B4-BE49-F238E27FC236}">
                <a16:creationId xmlns:a16="http://schemas.microsoft.com/office/drawing/2014/main" id="{E019FD6D-F60B-44F8-B35C-DDF1EEAD7EAF}"/>
              </a:ext>
            </a:extLst>
          </p:cNvPr>
          <p:cNvSpPr>
            <a:spLocks/>
          </p:cNvSpPr>
          <p:nvPr/>
        </p:nvSpPr>
        <p:spPr bwMode="auto">
          <a:xfrm rot="16200000">
            <a:off x="2400300" y="48387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1865" name="Text Box 9">
            <a:extLst>
              <a:ext uri="{FF2B5EF4-FFF2-40B4-BE49-F238E27FC236}">
                <a16:creationId xmlns:a16="http://schemas.microsoft.com/office/drawing/2014/main" id="{2AB83088-620C-442A-8934-F3B1C45D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99745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/>
              <a:t>…</a:t>
            </a:r>
          </a:p>
        </p:txBody>
      </p:sp>
      <p:sp>
        <p:nvSpPr>
          <p:cNvPr id="121867" name="Rectangle 11">
            <a:extLst>
              <a:ext uri="{FF2B5EF4-FFF2-40B4-BE49-F238E27FC236}">
                <a16:creationId xmlns:a16="http://schemas.microsoft.com/office/drawing/2014/main" id="{9BB770D5-7A54-4BC4-BE44-A0802588D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7543800" cy="1295400"/>
          </a:xfrm>
          <a:noFill/>
          <a:ln/>
        </p:spPr>
        <p:txBody>
          <a:bodyPr/>
          <a:lstStyle/>
          <a:p>
            <a:r>
              <a:rPr lang="en-US" altLang="en-US"/>
              <a:t>Rabin-Karp algorithm</a:t>
            </a:r>
          </a:p>
        </p:txBody>
      </p:sp>
      <p:sp>
        <p:nvSpPr>
          <p:cNvPr id="121868" name="Text Box 12">
            <a:extLst>
              <a:ext uri="{FF2B5EF4-FFF2-40B4-BE49-F238E27FC236}">
                <a16:creationId xmlns:a16="http://schemas.microsoft.com/office/drawing/2014/main" id="{226D81BE-1FE0-40B1-BA0A-933E97026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5562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- Use a function T to that computes a numerical representation of P</a:t>
            </a:r>
            <a:br>
              <a:rPr lang="en-US" altLang="en-US" sz="2000"/>
            </a:br>
            <a:r>
              <a:rPr lang="en-US" altLang="en-US" sz="2000"/>
              <a:t>-  Calculate T for all m symbol sequences of S and compare</a:t>
            </a:r>
          </a:p>
        </p:txBody>
      </p:sp>
      <p:sp>
        <p:nvSpPr>
          <p:cNvPr id="121871" name="Text Box 15">
            <a:extLst>
              <a:ext uri="{FF2B5EF4-FFF2-40B4-BE49-F238E27FC236}">
                <a16:creationId xmlns:a16="http://schemas.microsoft.com/office/drawing/2014/main" id="{D3FDE5BC-E7A1-46C0-98C6-58D4E98A4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94325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FF"/>
                </a:solidFill>
              </a:rPr>
              <a:t>T(ABB)</a:t>
            </a:r>
          </a:p>
        </p:txBody>
      </p:sp>
      <p:sp>
        <p:nvSpPr>
          <p:cNvPr id="121872" name="Text Box 16">
            <a:extLst>
              <a:ext uri="{FF2B5EF4-FFF2-40B4-BE49-F238E27FC236}">
                <a16:creationId xmlns:a16="http://schemas.microsoft.com/office/drawing/2014/main" id="{7285121B-278C-45CE-840D-3233245D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622925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C2CF1B9-5980-4F7E-9400-604B9EEBD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617244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85CBE05D-1B1F-42DB-843F-9B3C2363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2774951"/>
            <a:ext cx="2971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For this to be useful/efficient, what needs to be true about T?</a:t>
            </a:r>
          </a:p>
        </p:txBody>
      </p:sp>
    </p:spTree>
    <p:extLst>
      <p:ext uri="{BB962C8B-B14F-4D97-AF65-F5344CB8AC3E}">
        <p14:creationId xmlns:p14="http://schemas.microsoft.com/office/powerpoint/2010/main" val="4007420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ext Box 3">
            <a:extLst>
              <a:ext uri="{FF2B5EF4-FFF2-40B4-BE49-F238E27FC236}">
                <a16:creationId xmlns:a16="http://schemas.microsoft.com/office/drawing/2014/main" id="{A2956DDF-7537-40F8-97AB-87044E632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819400"/>
            <a:ext cx="434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9900FF"/>
                </a:solidFill>
              </a:rPr>
              <a:t>P = ABA</a:t>
            </a:r>
          </a:p>
        </p:txBody>
      </p:sp>
      <p:sp>
        <p:nvSpPr>
          <p:cNvPr id="121863" name="Text Box 7">
            <a:extLst>
              <a:ext uri="{FF2B5EF4-FFF2-40B4-BE49-F238E27FC236}">
                <a16:creationId xmlns:a16="http://schemas.microsoft.com/office/drawing/2014/main" id="{37E03314-91F5-426E-B2F2-786D5626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51525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9900FF"/>
                </a:solidFill>
              </a:rPr>
              <a:t>T(P)</a:t>
            </a:r>
          </a:p>
        </p:txBody>
      </p:sp>
      <p:sp>
        <p:nvSpPr>
          <p:cNvPr id="121864" name="AutoShape 8">
            <a:extLst>
              <a:ext uri="{FF2B5EF4-FFF2-40B4-BE49-F238E27FC236}">
                <a16:creationId xmlns:a16="http://schemas.microsoft.com/office/drawing/2014/main" id="{E019FD6D-F60B-44F8-B35C-DDF1EEAD7EAF}"/>
              </a:ext>
            </a:extLst>
          </p:cNvPr>
          <p:cNvSpPr>
            <a:spLocks/>
          </p:cNvSpPr>
          <p:nvPr/>
        </p:nvSpPr>
        <p:spPr bwMode="auto">
          <a:xfrm rot="16200000">
            <a:off x="2400300" y="4838700"/>
            <a:ext cx="304800" cy="685800"/>
          </a:xfrm>
          <a:prstGeom prst="leftBrace">
            <a:avLst>
              <a:gd name="adj1" fmla="val 18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1865" name="Text Box 9">
            <a:extLst>
              <a:ext uri="{FF2B5EF4-FFF2-40B4-BE49-F238E27FC236}">
                <a16:creationId xmlns:a16="http://schemas.microsoft.com/office/drawing/2014/main" id="{2AB83088-620C-442A-8934-F3B1C45D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99745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/>
              <a:t>…</a:t>
            </a:r>
          </a:p>
        </p:txBody>
      </p:sp>
      <p:sp>
        <p:nvSpPr>
          <p:cNvPr id="121867" name="Rectangle 11">
            <a:extLst>
              <a:ext uri="{FF2B5EF4-FFF2-40B4-BE49-F238E27FC236}">
                <a16:creationId xmlns:a16="http://schemas.microsoft.com/office/drawing/2014/main" id="{9BB770D5-7A54-4BC4-BE44-A0802588D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43800" cy="1295400"/>
          </a:xfrm>
          <a:noFill/>
          <a:ln/>
        </p:spPr>
        <p:txBody>
          <a:bodyPr/>
          <a:lstStyle/>
          <a:p>
            <a:r>
              <a:rPr lang="en-US" altLang="en-US" dirty="0"/>
              <a:t>Rabin-Karp algorithm</a:t>
            </a:r>
          </a:p>
        </p:txBody>
      </p:sp>
      <p:sp>
        <p:nvSpPr>
          <p:cNvPr id="121871" name="Text Box 15">
            <a:extLst>
              <a:ext uri="{FF2B5EF4-FFF2-40B4-BE49-F238E27FC236}">
                <a16:creationId xmlns:a16="http://schemas.microsoft.com/office/drawing/2014/main" id="{D3FDE5BC-E7A1-46C0-98C6-58D4E98A4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94325"/>
            <a:ext cx="1066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FF"/>
                </a:solidFill>
              </a:rPr>
              <a:t>T(ABB)</a:t>
            </a:r>
          </a:p>
        </p:txBody>
      </p:sp>
      <p:sp>
        <p:nvSpPr>
          <p:cNvPr id="121872" name="Text Box 16">
            <a:extLst>
              <a:ext uri="{FF2B5EF4-FFF2-40B4-BE49-F238E27FC236}">
                <a16:creationId xmlns:a16="http://schemas.microsoft.com/office/drawing/2014/main" id="{7285121B-278C-45CE-840D-3233245D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622925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C2CF1B9-5980-4F7E-9400-604B9EEBD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617244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>
                <a:solidFill>
                  <a:srgbClr val="0000FF"/>
                </a:solidFill>
              </a:rPr>
              <a:t>S = BABABBABABA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85CBE05D-1B1F-42DB-843F-9B3C2363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285679"/>
            <a:ext cx="2971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For this to be useful/efficient, what needs to be true about T?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1DA0DA2-7B98-482B-B821-BC48E3504AD9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3338513"/>
            <a:ext cx="4191000" cy="1787525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/>
              <a:t>Given T(s</a:t>
            </a:r>
            <a:r>
              <a:rPr lang="en-US" altLang="en-US" sz="2200" baseline="-25000"/>
              <a:t>i…i+m-1</a:t>
            </a:r>
            <a:r>
              <a:rPr lang="en-US" altLang="en-US" sz="2200"/>
              <a:t>) we must be able to efficiently calculate T(s</a:t>
            </a:r>
            <a:r>
              <a:rPr lang="en-US" altLang="en-US" sz="2200" baseline="-25000"/>
              <a:t>i+1…i+m</a:t>
            </a:r>
            <a:r>
              <a:rPr lang="en-US" altLang="en-US" sz="2200"/>
              <a:t>)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26790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C7C795-B4C3-4FD7-B1B0-99283694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" y="1371599"/>
            <a:ext cx="8879742" cy="39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8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AE377-1DAB-44E8-B659-F2C30943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5" y="1371600"/>
            <a:ext cx="907206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48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12D37-AAA7-42B7-804F-7422F2E8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901208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9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39FCE-8F10-47EC-842E-9D5CF482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87350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6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C3A8F-8D38-4298-915F-9928E98A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" y="1371600"/>
            <a:ext cx="898374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7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981075"/>
            <a:ext cx="7886700" cy="50363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100" dirty="0"/>
              <a:t>Contents of the Syllabus</a:t>
            </a:r>
            <a:br>
              <a:rPr lang="en-US" sz="2100" dirty="0"/>
            </a:br>
            <a:r>
              <a:rPr lang="en-US" sz="21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85" y="1403748"/>
            <a:ext cx="8154590" cy="4344590"/>
          </a:xfrm>
        </p:spPr>
        <p:txBody>
          <a:bodyPr>
            <a:normAutofit/>
          </a:bodyPr>
          <a:lstStyle/>
          <a:p>
            <a:pPr algn="ctr" eaLnBrk="1" hangingPunct="1">
              <a:buFont typeface="Arial" pitchFamily="34" charset="0"/>
              <a:buNone/>
              <a:defRPr/>
            </a:pPr>
            <a:endParaRPr lang="en-US" sz="1275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  <a:defRPr/>
            </a:pPr>
            <a:r>
              <a:rPr lang="en-US" sz="1275" b="1" dirty="0">
                <a:latin typeface="Times New Roman" pitchFamily="18" charset="0"/>
                <a:cs typeface="Times New Roman" pitchFamily="18" charset="0"/>
              </a:rPr>
              <a:t>UNIT-III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(15h)</a:t>
            </a:r>
            <a:r>
              <a:rPr lang="en-IN" sz="1200" b="1" dirty="0">
                <a:latin typeface="Times New Roman"/>
                <a:ea typeface="Times New Roman"/>
              </a:rPr>
              <a:t>	     </a:t>
            </a:r>
            <a:endParaRPr lang="en-US" sz="1200" dirty="0"/>
          </a:p>
          <a:p>
            <a:pPr algn="just">
              <a:buNone/>
            </a:pPr>
            <a:r>
              <a:rPr lang="en-IN" sz="1250" b="1" dirty="0">
                <a:latin typeface="Times New Roman"/>
                <a:ea typeface="Times New Roman"/>
              </a:rPr>
              <a:t>Approximation algorithms: </a:t>
            </a:r>
            <a:r>
              <a:rPr lang="en-IN" sz="1250" dirty="0">
                <a:latin typeface="Times New Roman"/>
              </a:rPr>
              <a:t>Need of approximation algorithms: Introduction to P, NP, NP-Hard and NP-Complete Greedy Approach , Dynamic Approach , Knapsack, Huffman Coding, TSP, All pair shortest path, Longest Common Subsequence Problem, Matrix Chain Multiplication. 	                                                                                 </a:t>
            </a:r>
            <a:r>
              <a:rPr lang="en-US" sz="1250" dirty="0">
                <a:latin typeface="Times New Roman"/>
              </a:rPr>
              <a:t>[7]</a:t>
            </a:r>
          </a:p>
          <a:p>
            <a:pPr algn="just">
              <a:buNone/>
            </a:pPr>
            <a:endParaRPr lang="en-US" sz="1250" b="1" dirty="0">
              <a:latin typeface="Times New Roman"/>
            </a:endParaRPr>
          </a:p>
          <a:p>
            <a:pPr algn="just">
              <a:buNone/>
            </a:pPr>
            <a:r>
              <a:rPr lang="en-US" sz="1250" b="1" dirty="0">
                <a:latin typeface="Times New Roman"/>
              </a:rPr>
              <a:t>Randomized algorithms: </a:t>
            </a:r>
            <a:r>
              <a:rPr lang="en-US" sz="1250" dirty="0">
                <a:latin typeface="Times New Roman"/>
              </a:rPr>
              <a:t>Introduction, type of randomized algorithms, Quick sort, min cut                                                 [4]</a:t>
            </a:r>
          </a:p>
          <a:p>
            <a:pPr algn="just">
              <a:buNone/>
            </a:pPr>
            <a:endParaRPr lang="en-US" sz="1250" dirty="0">
              <a:latin typeface="Times New Roman"/>
            </a:endParaRPr>
          </a:p>
          <a:p>
            <a:pPr algn="just">
              <a:buNone/>
            </a:pPr>
            <a:r>
              <a:rPr lang="en-IN" sz="1250" b="1" dirty="0">
                <a:latin typeface="Times New Roman"/>
                <a:ea typeface="Times New Roman"/>
              </a:rPr>
              <a:t>Online Algorithms: </a:t>
            </a:r>
            <a:r>
              <a:rPr lang="en-IN" sz="1250" dirty="0">
                <a:latin typeface="Times New Roman"/>
                <a:ea typeface="Times New Roman"/>
              </a:rPr>
              <a:t>Introduction,</a:t>
            </a:r>
            <a:r>
              <a:rPr lang="en-IN" sz="1250" b="1" dirty="0">
                <a:latin typeface="Times New Roman"/>
                <a:ea typeface="Times New Roman"/>
              </a:rPr>
              <a:t> </a:t>
            </a:r>
            <a:r>
              <a:rPr lang="en-IN" sz="1250" dirty="0">
                <a:latin typeface="Times New Roman"/>
                <a:ea typeface="Times New Roman"/>
              </a:rPr>
              <a:t>Online Paging Problem, k-server Problem.</a:t>
            </a:r>
            <a:r>
              <a:rPr lang="en-IN" sz="125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IN" sz="1250" dirty="0"/>
              <a:t>Data compression: Huffman’s coding, BWT, LZW</a:t>
            </a:r>
            <a:r>
              <a:rPr lang="en-IN" sz="1250" dirty="0">
                <a:solidFill>
                  <a:srgbClr val="000000"/>
                </a:solidFill>
                <a:latin typeface="Times New Roman"/>
              </a:rPr>
              <a:t>                                                                                                                                                                                  </a:t>
            </a:r>
            <a:r>
              <a:rPr lang="en-US" sz="1250" dirty="0">
                <a:solidFill>
                  <a:srgbClr val="000000"/>
                </a:solidFill>
                <a:latin typeface="Times New Roman"/>
                <a:ea typeface="Times New Roman"/>
              </a:rPr>
              <a:t> [4]</a:t>
            </a:r>
            <a:r>
              <a:rPr lang="en-US" sz="1250" dirty="0">
                <a:latin typeface="Times New Roman"/>
                <a:ea typeface="Times New Roman"/>
              </a:rPr>
              <a:t> </a:t>
            </a:r>
            <a:endParaRPr lang="en-US" sz="1250" dirty="0"/>
          </a:p>
          <a:p>
            <a:pPr eaLnBrk="1" hangingPunct="1">
              <a:buFont typeface="Arial" pitchFamily="34" charset="0"/>
              <a:buNone/>
              <a:defRPr/>
            </a:pPr>
            <a:endParaRPr lang="en-US" sz="1575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350" b="1" dirty="0"/>
              <a:t>Recommended Books:</a:t>
            </a:r>
            <a:endParaRPr lang="en-US" sz="1350" dirty="0"/>
          </a:p>
          <a:p>
            <a:r>
              <a:rPr lang="en-US" sz="1350" dirty="0"/>
              <a:t>1. </a:t>
            </a:r>
            <a:r>
              <a:rPr lang="en-US" sz="1350" dirty="0" err="1"/>
              <a:t>Cormen</a:t>
            </a:r>
            <a:r>
              <a:rPr lang="en-US" sz="1350" dirty="0"/>
              <a:t>, </a:t>
            </a:r>
            <a:r>
              <a:rPr lang="en-US" sz="1350" dirty="0" err="1"/>
              <a:t>Leiserson</a:t>
            </a:r>
            <a:r>
              <a:rPr lang="en-US" sz="1350" dirty="0"/>
              <a:t>, </a:t>
            </a:r>
            <a:r>
              <a:rPr lang="en-US" sz="1350" dirty="0" err="1"/>
              <a:t>Rivest</a:t>
            </a:r>
            <a:r>
              <a:rPr lang="en-US" sz="1350" dirty="0"/>
              <a:t>, Stein, “</a:t>
            </a:r>
            <a:r>
              <a:rPr lang="en-US" sz="1350" i="1" dirty="0"/>
              <a:t>Introduction to Algorithms</a:t>
            </a:r>
            <a:r>
              <a:rPr lang="en-US" sz="1350" dirty="0"/>
              <a:t>”, Prentice Hall of India, 3</a:t>
            </a:r>
            <a:r>
              <a:rPr lang="en-US" sz="1350" baseline="30000" dirty="0"/>
              <a:t>rd</a:t>
            </a:r>
            <a:r>
              <a:rPr lang="en-US" sz="1350" dirty="0"/>
              <a:t> edition 2012. </a:t>
            </a:r>
          </a:p>
          <a:p>
            <a:r>
              <a:rPr lang="en-US" sz="1350" dirty="0"/>
              <a:t>2. Horowitz, </a:t>
            </a:r>
            <a:r>
              <a:rPr lang="en-US" sz="1350" dirty="0" err="1"/>
              <a:t>Sahni</a:t>
            </a:r>
            <a:r>
              <a:rPr lang="en-US" sz="1350" dirty="0"/>
              <a:t> and </a:t>
            </a:r>
            <a:r>
              <a:rPr lang="en-US" sz="1350" dirty="0" err="1"/>
              <a:t>Rajasekaran</a:t>
            </a:r>
            <a:r>
              <a:rPr lang="en-US" sz="1350" dirty="0"/>
              <a:t>, “</a:t>
            </a:r>
            <a:r>
              <a:rPr lang="en-US" sz="1350" i="1" dirty="0"/>
              <a:t>Fundamental of Computer, Algorithms”</a:t>
            </a:r>
            <a:r>
              <a:rPr lang="en-US" sz="1350" dirty="0"/>
              <a:t>, University Press (India), 2</a:t>
            </a:r>
            <a:r>
              <a:rPr lang="en-US" sz="1350" baseline="30000" dirty="0"/>
              <a:t>nd</a:t>
            </a:r>
            <a:r>
              <a:rPr lang="en-US" sz="1350" dirty="0"/>
              <a:t> edition.</a:t>
            </a:r>
          </a:p>
          <a:p>
            <a:r>
              <a:rPr lang="en-US" sz="1350" dirty="0"/>
              <a:t>3. </a:t>
            </a:r>
            <a:r>
              <a:rPr lang="en-US" sz="1350" dirty="0" err="1"/>
              <a:t>Aho</a:t>
            </a:r>
            <a:r>
              <a:rPr lang="en-US" sz="1350" dirty="0"/>
              <a:t>, </a:t>
            </a:r>
            <a:r>
              <a:rPr lang="en-US" sz="1350" dirty="0" err="1"/>
              <a:t>Haperoft</a:t>
            </a:r>
            <a:r>
              <a:rPr lang="en-US" sz="1350" dirty="0"/>
              <a:t> and </a:t>
            </a:r>
            <a:r>
              <a:rPr lang="en-US" sz="1350" dirty="0" err="1"/>
              <a:t>Ullman</a:t>
            </a:r>
            <a:r>
              <a:rPr lang="en-US" sz="1350" dirty="0"/>
              <a:t>, “</a:t>
            </a:r>
            <a:r>
              <a:rPr lang="en-US" sz="1350" i="1" dirty="0"/>
              <a:t>The Design and analysis of Computer Algorithms</a:t>
            </a:r>
            <a:r>
              <a:rPr lang="en-US" sz="1350" dirty="0"/>
              <a:t>”, Pearson Education India.</a:t>
            </a:r>
          </a:p>
          <a:p>
            <a:pPr algn="just" eaLnBrk="1" hangingPunct="1">
              <a:buFont typeface="Arial" pitchFamily="34" charset="0"/>
              <a:buNone/>
              <a:defRPr/>
            </a:pPr>
            <a:endParaRPr lang="en-US" sz="1350" dirty="0"/>
          </a:p>
          <a:p>
            <a:pPr algn="just" eaLnBrk="1" hangingPunct="1">
              <a:buFont typeface="Arial" pitchFamily="34" charset="0"/>
              <a:buNone/>
              <a:defRPr/>
            </a:pP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8390786-F88B-40EB-B365-500B2C1170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1457325"/>
            <a:ext cx="8124825" cy="43767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42D8-167A-4372-92ED-47F79F8F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514600"/>
            <a:ext cx="7924800" cy="609600"/>
          </a:xfrm>
        </p:spPr>
        <p:txBody>
          <a:bodyPr/>
          <a:lstStyle/>
          <a:p>
            <a:r>
              <a:rPr lang="en-IN" dirty="0"/>
              <a:t>KMP Algorithm</a:t>
            </a:r>
          </a:p>
        </p:txBody>
      </p:sp>
    </p:spTree>
    <p:extLst>
      <p:ext uri="{BB962C8B-B14F-4D97-AF65-F5344CB8AC3E}">
        <p14:creationId xmlns:p14="http://schemas.microsoft.com/office/powerpoint/2010/main" val="3895722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9DE35-A80E-4EFF-911C-2C06C8F7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92251"/>
            <a:ext cx="7955969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7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24468-A7CF-486B-874E-2BB5DB2D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991600" cy="48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E749B-102B-40DE-B4FC-901AFDD5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42" y="533400"/>
            <a:ext cx="8227792" cy="57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33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72F2A-D171-4BDE-91A4-BDBBF9C0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84" y="533400"/>
            <a:ext cx="8205003" cy="56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1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727AF-F4CB-4FAB-BDE6-A6317007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3400"/>
            <a:ext cx="8229600" cy="58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2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7CEB5-3DE3-4F5E-99AD-898F4996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811302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3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69208-EDDD-4A9C-B105-B4FD63DB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7" y="762000"/>
            <a:ext cx="8103293" cy="50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8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0BBCC-1DED-438C-8444-003C1037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03" y="685800"/>
            <a:ext cx="8222673" cy="53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07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577D3-1E6E-47BD-8E5F-0A5BDB4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40" y="609600"/>
            <a:ext cx="8198159" cy="53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8C357FA-F861-4851-886E-7872979D9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String matching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3C78C920-502B-43E9-B6CF-7B21AC33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1481137"/>
          </a:xfrm>
        </p:spPr>
        <p:txBody>
          <a:bodyPr/>
          <a:lstStyle/>
          <a:p>
            <a:r>
              <a:rPr lang="en-US" altLang="en-US"/>
              <a:t>Given a pattern string P of length m and a string S of length n, find</a:t>
            </a:r>
            <a:r>
              <a:rPr lang="en-US" altLang="en-US" b="1"/>
              <a:t> all </a:t>
            </a:r>
            <a:r>
              <a:rPr lang="en-US" altLang="en-US"/>
              <a:t>locations where P occurs in S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9D610C5F-5A63-40A8-9738-D35622170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ABA</a:t>
            </a:r>
          </a:p>
        </p:txBody>
      </p:sp>
      <p:sp>
        <p:nvSpPr>
          <p:cNvPr id="56325" name="Text Box 5">
            <a:extLst>
              <a:ext uri="{FF2B5EF4-FFF2-40B4-BE49-F238E27FC236}">
                <a16:creationId xmlns:a16="http://schemas.microsoft.com/office/drawing/2014/main" id="{B025AC1C-FDF1-44B3-8B7C-E6037DE1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67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DCABABBABABA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2A589-FDB2-4878-96AF-59755D0F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60" y="762000"/>
            <a:ext cx="8203739" cy="53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2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71AB1-5603-4013-9FD4-1FA2896E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8142487" cy="52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41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D2EDA-61FA-407B-A6B2-A400428C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57200"/>
            <a:ext cx="8001000" cy="58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13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4F7E1-7B16-44DD-88B7-7F0984BB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23466"/>
            <a:ext cx="7877503" cy="58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90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90EA1-1AC6-4055-9AAC-C23B0D25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" y="1447800"/>
            <a:ext cx="8688609" cy="41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1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E2CC8-7FC7-4EF9-B5FB-9022375F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219"/>
            <a:ext cx="9144000" cy="33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1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7E0E6-51E4-4DB5-8B2B-0256A719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1"/>
            <a:ext cx="9144000" cy="19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27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DB4AC-1043-4BB2-8F4E-87E89744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647"/>
            <a:ext cx="9144000" cy="30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32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DC000-074D-446A-BF2A-BB37BD12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720"/>
            <a:ext cx="9144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4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1D2C8-E2C5-49A5-BDEB-9A370D0F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" y="1676400"/>
            <a:ext cx="897209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2B670BB-BE65-4709-B58C-24D6A3AE2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String matching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D97EDD3-B53D-4773-80B1-C71F2D4BB1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1481137"/>
          </a:xfrm>
        </p:spPr>
        <p:txBody>
          <a:bodyPr/>
          <a:lstStyle/>
          <a:p>
            <a:r>
              <a:rPr lang="en-US" altLang="en-US"/>
              <a:t>Given a pattern string P of length m and a string S of length n, find</a:t>
            </a:r>
            <a:r>
              <a:rPr lang="en-US" altLang="en-US" b="1"/>
              <a:t> all </a:t>
            </a:r>
            <a:r>
              <a:rPr lang="en-US" altLang="en-US"/>
              <a:t>locations where P occurs in S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1CF46A52-9467-445A-8ECB-09E7373FF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tx2"/>
                </a:solidFill>
              </a:rPr>
              <a:t>P = ABA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BBAB72E6-1E77-40F4-B6E8-072F4B168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67200"/>
            <a:ext cx="403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rgbClr val="0000FF"/>
                </a:solidFill>
              </a:rPr>
              <a:t>S = DC</a:t>
            </a:r>
            <a:r>
              <a:rPr lang="en-US" altLang="en-US" sz="2800">
                <a:solidFill>
                  <a:srgbClr val="FF0000"/>
                </a:solidFill>
              </a:rPr>
              <a:t>ABA</a:t>
            </a:r>
            <a:r>
              <a:rPr lang="en-US" altLang="en-US" sz="2800">
                <a:solidFill>
                  <a:srgbClr val="0000FF"/>
                </a:solidFill>
              </a:rPr>
              <a:t>BB</a:t>
            </a:r>
            <a:r>
              <a:rPr lang="en-US" altLang="en-US" sz="2800">
                <a:solidFill>
                  <a:srgbClr val="FF0000"/>
                </a:solidFill>
              </a:rPr>
              <a:t>ABABA</a:t>
            </a:r>
          </a:p>
        </p:txBody>
      </p:sp>
      <p:sp>
        <p:nvSpPr>
          <p:cNvPr id="57350" name="Line 6">
            <a:extLst>
              <a:ext uri="{FF2B5EF4-FFF2-40B4-BE49-F238E27FC236}">
                <a16:creationId xmlns:a16="http://schemas.microsoft.com/office/drawing/2014/main" id="{4D9836E7-96BD-49D7-A41D-F055792E41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47863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7351" name="Line 7">
            <a:extLst>
              <a:ext uri="{FF2B5EF4-FFF2-40B4-BE49-F238E27FC236}">
                <a16:creationId xmlns:a16="http://schemas.microsoft.com/office/drawing/2014/main" id="{72BD683A-7C3A-47F4-9B23-8DF680D2ED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47863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7352" name="Line 8">
            <a:extLst>
              <a:ext uri="{FF2B5EF4-FFF2-40B4-BE49-F238E27FC236}">
                <a16:creationId xmlns:a16="http://schemas.microsoft.com/office/drawing/2014/main" id="{993D60EF-3A69-4B55-AEC2-F158A9BE14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4786313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063C6-3621-4E5F-BFFA-F4E3AA64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" y="1143000"/>
            <a:ext cx="906630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78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90A73-2B3B-4067-AA1C-2DB0C2B8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7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0267A-C85C-41EC-BC33-BDC05679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82372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8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2C27E-84DB-4943-90AB-07A4F611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7696200" cy="5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9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A63D4-DC3F-4E5D-A144-E13DBCC3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6565"/>
            <a:ext cx="7086600" cy="58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82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A9EDF-71C2-4C78-8BDF-8F813024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62000"/>
            <a:ext cx="8176334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06205-FB16-4341-BF2F-21C18B488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8153400" cy="49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48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D1E28-1C85-4890-921F-F9087CC6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00" y="1752600"/>
            <a:ext cx="6839800" cy="26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37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CC026-319E-4318-A608-7329106C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2000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48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4AB19-B3A2-46DD-A766-0A6FF1A7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76400"/>
            <a:ext cx="8915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5A4E-339F-4DE3-92F4-1B1CAE8A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5534-4EC3-48B3-B6B8-6054A2FEE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Text editors</a:t>
            </a:r>
          </a:p>
          <a:p>
            <a:r>
              <a:rPr lang="en-US" altLang="en-US" sz="2400" dirty="0"/>
              <a:t>Search engines</a:t>
            </a:r>
          </a:p>
          <a:p>
            <a:r>
              <a:rPr lang="en-US" altLang="en-US" sz="2400" dirty="0"/>
              <a:t>Biological research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085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7A76B-15DC-42D2-86F9-8880D33F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90387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97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74437-D2EE-4CD5-B060-759D1B33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" y="1447800"/>
            <a:ext cx="9043175" cy="4038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6DF0A7-DBEA-40EE-ABE3-ACB5A494A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09600"/>
            <a:ext cx="7924800" cy="609600"/>
          </a:xfrm>
        </p:spPr>
        <p:txBody>
          <a:bodyPr/>
          <a:lstStyle/>
          <a:p>
            <a:r>
              <a:rPr lang="en-IN" dirty="0"/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720126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EB6E3-ACD8-4551-89E5-B0818500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9030182" cy="4953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6F76A0-D55E-432C-989E-36658FEC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924800" cy="609600"/>
          </a:xfrm>
        </p:spPr>
        <p:txBody>
          <a:bodyPr/>
          <a:lstStyle/>
          <a:p>
            <a:r>
              <a:rPr lang="en-IN" dirty="0"/>
              <a:t>Example 1 continued…</a:t>
            </a:r>
          </a:p>
        </p:txBody>
      </p:sp>
    </p:spTree>
    <p:extLst>
      <p:ext uri="{BB962C8B-B14F-4D97-AF65-F5344CB8AC3E}">
        <p14:creationId xmlns:p14="http://schemas.microsoft.com/office/powerpoint/2010/main" val="4270789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9A61E-4E70-413F-B136-79CCBD76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1493635"/>
            <a:ext cx="6669556" cy="47493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EDBCE5-9671-44F1-A1C8-56E96CB3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06401"/>
            <a:ext cx="7924800" cy="609600"/>
          </a:xfrm>
        </p:spPr>
        <p:txBody>
          <a:bodyPr/>
          <a:lstStyle/>
          <a:p>
            <a:r>
              <a:rPr lang="en-IN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132817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E3EDF-DCC9-45D6-9A87-E664C5B8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5400"/>
            <a:ext cx="7010399" cy="5085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E7E54-1FDD-484D-B90F-335A3BEF5F50}"/>
              </a:ext>
            </a:extLst>
          </p:cNvPr>
          <p:cNvSpPr txBox="1"/>
          <p:nvPr/>
        </p:nvSpPr>
        <p:spPr>
          <a:xfrm>
            <a:off x="1295400" y="477252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2 continued…</a:t>
            </a:r>
          </a:p>
        </p:txBody>
      </p:sp>
    </p:spTree>
    <p:extLst>
      <p:ext uri="{BB962C8B-B14F-4D97-AF65-F5344CB8AC3E}">
        <p14:creationId xmlns:p14="http://schemas.microsoft.com/office/powerpoint/2010/main" val="704018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DD3C4-F85E-48CF-A660-F8AF41CF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45722"/>
            <a:ext cx="7620000" cy="5198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D9ECE-6633-4509-A6F4-7981E26765CE}"/>
              </a:ext>
            </a:extLst>
          </p:cNvPr>
          <p:cNvSpPr txBox="1"/>
          <p:nvPr/>
        </p:nvSpPr>
        <p:spPr>
          <a:xfrm>
            <a:off x="4191000" y="446994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4009203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42D17-980C-4EBF-AFAE-8AA3A2A5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95400"/>
            <a:ext cx="6705600" cy="4825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C34F7-D8B8-457F-A25A-2138D8FC0E51}"/>
              </a:ext>
            </a:extLst>
          </p:cNvPr>
          <p:cNvSpPr txBox="1"/>
          <p:nvPr/>
        </p:nvSpPr>
        <p:spPr>
          <a:xfrm>
            <a:off x="1524000" y="551991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3 continued…</a:t>
            </a:r>
          </a:p>
        </p:txBody>
      </p:sp>
    </p:spTree>
    <p:extLst>
      <p:ext uri="{BB962C8B-B14F-4D97-AF65-F5344CB8AC3E}">
        <p14:creationId xmlns:p14="http://schemas.microsoft.com/office/powerpoint/2010/main" val="1190883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79D20-35A7-4401-AD5D-ED65991B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7105650" cy="4770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95CD7-3CA5-4023-8289-7B0B3976FE15}"/>
              </a:ext>
            </a:extLst>
          </p:cNvPr>
          <p:cNvSpPr txBox="1"/>
          <p:nvPr/>
        </p:nvSpPr>
        <p:spPr>
          <a:xfrm>
            <a:off x="2057400" y="499241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3 continued…</a:t>
            </a:r>
          </a:p>
        </p:txBody>
      </p:sp>
    </p:spTree>
    <p:extLst>
      <p:ext uri="{BB962C8B-B14F-4D97-AF65-F5344CB8AC3E}">
        <p14:creationId xmlns:p14="http://schemas.microsoft.com/office/powerpoint/2010/main" val="2856797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CD8A0-EBA6-4943-8B76-6A13E282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7539760" cy="5028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4A3AE8-7D85-4042-AAE8-CFC71B839AB4}"/>
              </a:ext>
            </a:extLst>
          </p:cNvPr>
          <p:cNvSpPr txBox="1"/>
          <p:nvPr/>
        </p:nvSpPr>
        <p:spPr>
          <a:xfrm>
            <a:off x="1828800" y="516003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3 continued…</a:t>
            </a:r>
          </a:p>
        </p:txBody>
      </p:sp>
    </p:spTree>
    <p:extLst>
      <p:ext uri="{BB962C8B-B14F-4D97-AF65-F5344CB8AC3E}">
        <p14:creationId xmlns:p14="http://schemas.microsoft.com/office/powerpoint/2010/main" val="834619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390E4-A792-4C76-948F-E7AE8553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950102" cy="4806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8E93A-2304-4F84-B739-D2FD2410BE64}"/>
              </a:ext>
            </a:extLst>
          </p:cNvPr>
          <p:cNvSpPr txBox="1"/>
          <p:nvPr/>
        </p:nvSpPr>
        <p:spPr>
          <a:xfrm>
            <a:off x="1676400" y="509571"/>
            <a:ext cx="45955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/>
              <a:t>Example 3 continued…</a:t>
            </a:r>
          </a:p>
        </p:txBody>
      </p:sp>
    </p:spTree>
    <p:extLst>
      <p:ext uri="{BB962C8B-B14F-4D97-AF65-F5344CB8AC3E}">
        <p14:creationId xmlns:p14="http://schemas.microsoft.com/office/powerpoint/2010/main" val="88705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CBA691F-D6FB-4203-B434-EAAB9877F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26F5FF30-5C5B-437E-9682-8C6A0A0DA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grep/egrep</a:t>
            </a:r>
          </a:p>
          <a:p>
            <a:r>
              <a:rPr lang="en-US" altLang="en-US"/>
              <a:t>search</a:t>
            </a:r>
          </a:p>
          <a:p>
            <a:r>
              <a:rPr lang="en-US" altLang="en-US"/>
              <a:t>find</a:t>
            </a:r>
          </a:p>
          <a:p>
            <a:r>
              <a:rPr lang="en-US" altLang="en-US"/>
              <a:t>java.lang.String.contains()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3D9E-3575-428E-9841-DED12E39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3200"/>
            <a:ext cx="7924800" cy="609600"/>
          </a:xfrm>
        </p:spPr>
        <p:txBody>
          <a:bodyPr/>
          <a:lstStyle/>
          <a:p>
            <a:r>
              <a:rPr lang="en-US" altLang="en-US" sz="2400" dirty="0"/>
              <a:t>Boyer-Moore Heuristics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239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76025-B31F-4AEA-8E96-EAEA0D59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19961"/>
            <a:ext cx="7926191" cy="54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53D56-BF04-4367-975B-AB799CB7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3" y="914400"/>
            <a:ext cx="8153787" cy="48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97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1CAEA-F2BA-48C1-8052-DBB4ABF9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0" y="990600"/>
            <a:ext cx="8068400" cy="49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20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FB212-9091-4E75-8055-34B82A42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73" y="914400"/>
            <a:ext cx="7984428" cy="52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0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00A34-53AD-4B73-8E89-1ECB481C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58" y="838200"/>
            <a:ext cx="8017442" cy="49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1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0DDD0-88DE-4592-8D08-1B56B79B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0094"/>
            <a:ext cx="8145185" cy="50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2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91224-5205-4671-A971-C7C9FF02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66" y="914400"/>
            <a:ext cx="7928834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09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1D1A3-D913-4AC9-8B6D-4CA067CD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344"/>
            <a:ext cx="9144000" cy="44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6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1B3B5-E76F-423F-A3FD-949601D7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839"/>
            <a:ext cx="9144000" cy="36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00C64324-2734-4950-9A04-753429CCB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Naive implementation</a:t>
            </a: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28A49C05-34ED-40AA-B7D5-0D9E4F1FE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905000"/>
          <a:ext cx="44958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67478" imgH="1276190" progId="Paint.Picture">
                  <p:embed/>
                </p:oleObj>
              </mc:Choice>
              <mc:Fallback>
                <p:oleObj name="Bitmap Image" r:id="rId2" imgW="3067478" imgH="1276190" progId="Paint.Picture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28A49C05-34ED-40AA-B7D5-0D9E4F1FED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05000"/>
                        <a:ext cx="449580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4A637-4E0E-4A19-91EB-9D1090D7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599"/>
            <a:ext cx="8991600" cy="48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27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3CBCF-EE02-4D85-A3AF-9316CAF5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65191"/>
            <a:ext cx="8153400" cy="49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4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1D1A3-D913-4AC9-8B6D-4CA067CD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344"/>
            <a:ext cx="9144000" cy="44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1D1A3-D913-4AC9-8B6D-4CA067CD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344"/>
            <a:ext cx="9144000" cy="44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59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465D-F918-4026-A6F1-6C76AD595DEC}"/>
              </a:ext>
            </a:extLst>
          </p:cNvPr>
          <p:cNvSpPr txBox="1">
            <a:spLocks/>
          </p:cNvSpPr>
          <p:nvPr/>
        </p:nvSpPr>
        <p:spPr>
          <a:xfrm>
            <a:off x="457200" y="2342561"/>
            <a:ext cx="8229600" cy="1143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Suffix Arrays</a:t>
            </a:r>
          </a:p>
        </p:txBody>
      </p:sp>
    </p:spTree>
    <p:extLst>
      <p:ext uri="{BB962C8B-B14F-4D97-AF65-F5344CB8AC3E}">
        <p14:creationId xmlns:p14="http://schemas.microsoft.com/office/powerpoint/2010/main" val="24871294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76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Suffix Arrays: another efficient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38200"/>
            <a:ext cx="8229600" cy="5625927"/>
          </a:xfrm>
        </p:spPr>
        <p:txBody>
          <a:bodyPr>
            <a:noAutofit/>
          </a:bodyPr>
          <a:lstStyle/>
          <a:p>
            <a:r>
              <a:rPr lang="en-US" sz="2800" dirty="0"/>
              <a:t>The suffixes of </a:t>
            </a:r>
            <a:r>
              <a:rPr lang="en-US" sz="2800" dirty="0" err="1"/>
              <a:t>abaaba</a:t>
            </a:r>
            <a:r>
              <a:rPr lang="en-US" sz="2800" dirty="0"/>
              <a:t> are: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0</a:t>
            </a:r>
            <a:r>
              <a:rPr lang="en-US" sz="2400" dirty="0"/>
              <a:t> =  </a:t>
            </a:r>
            <a:r>
              <a:rPr lang="en-US" sz="2400" dirty="0" err="1"/>
              <a:t>abaaba</a:t>
            </a:r>
            <a:r>
              <a:rPr lang="en-US" sz="2400" dirty="0"/>
              <a:t>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1  </a:t>
            </a:r>
            <a:r>
              <a:rPr lang="en-US" sz="2400" dirty="0"/>
              <a:t>=  </a:t>
            </a:r>
            <a:r>
              <a:rPr lang="en-US" sz="2400" dirty="0" err="1"/>
              <a:t>baaba</a:t>
            </a:r>
            <a:r>
              <a:rPr lang="en-US" sz="2400" dirty="0"/>
              <a:t>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2</a:t>
            </a:r>
            <a:r>
              <a:rPr lang="en-US" sz="2400" dirty="0"/>
              <a:t> =  </a:t>
            </a:r>
            <a:r>
              <a:rPr lang="en-US" sz="2400" dirty="0" err="1"/>
              <a:t>aaba</a:t>
            </a:r>
            <a:r>
              <a:rPr lang="en-US" sz="2400" dirty="0"/>
              <a:t>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3</a:t>
            </a:r>
            <a:r>
              <a:rPr lang="en-US" sz="2400" dirty="0"/>
              <a:t> =  aba$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4</a:t>
            </a:r>
            <a:r>
              <a:rPr lang="en-US" sz="2400" dirty="0"/>
              <a:t> =  </a:t>
            </a:r>
            <a:r>
              <a:rPr lang="en-US" sz="2400" dirty="0" err="1"/>
              <a:t>ba</a:t>
            </a:r>
            <a:r>
              <a:rPr lang="en-US" sz="2400" dirty="0"/>
              <a:t>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5</a:t>
            </a:r>
            <a:r>
              <a:rPr lang="en-US" sz="2400" dirty="0"/>
              <a:t> =  a$</a:t>
            </a:r>
          </a:p>
          <a:p>
            <a:pPr lvl="1"/>
            <a:r>
              <a:rPr lang="en-US" sz="2400" dirty="0"/>
              <a:t>L</a:t>
            </a:r>
            <a:r>
              <a:rPr lang="en-US" sz="2400" baseline="-25000" dirty="0"/>
              <a:t>6 </a:t>
            </a:r>
            <a:r>
              <a:rPr lang="en-US" sz="2400" dirty="0"/>
              <a:t>=  $</a:t>
            </a:r>
          </a:p>
          <a:p>
            <a:r>
              <a:rPr lang="en-US" sz="2800" dirty="0"/>
              <a:t>The depth first traversal of the suffix </a:t>
            </a:r>
            <a:r>
              <a:rPr lang="en-US" sz="2800" dirty="0" err="1"/>
              <a:t>trie</a:t>
            </a:r>
            <a:r>
              <a:rPr lang="en-US" sz="2800" dirty="0"/>
              <a:t>(or tree) outputs the suffix sequences as</a:t>
            </a:r>
          </a:p>
          <a:p>
            <a:pPr lvl="1"/>
            <a:r>
              <a:rPr lang="en-US" sz="2400" dirty="0" err="1"/>
              <a:t>aaba</a:t>
            </a:r>
            <a:r>
              <a:rPr lang="en-US" sz="2400" dirty="0"/>
              <a:t>$, </a:t>
            </a:r>
            <a:r>
              <a:rPr lang="en-US" sz="2400" dirty="0" err="1"/>
              <a:t>abaaba</a:t>
            </a:r>
            <a:r>
              <a:rPr lang="en-US" sz="2400" dirty="0"/>
              <a:t>$, aba$, a$, </a:t>
            </a:r>
            <a:r>
              <a:rPr lang="en-US" sz="2400" dirty="0" err="1"/>
              <a:t>baaba</a:t>
            </a:r>
            <a:r>
              <a:rPr lang="en-US" sz="2400" dirty="0"/>
              <a:t>$, </a:t>
            </a:r>
            <a:r>
              <a:rPr lang="en-US" sz="2400" dirty="0" err="1"/>
              <a:t>ba</a:t>
            </a:r>
            <a:r>
              <a:rPr lang="en-US" sz="2400" dirty="0"/>
              <a:t>$, $</a:t>
            </a:r>
          </a:p>
          <a:p>
            <a:pPr lvl="1"/>
            <a:r>
              <a:rPr lang="en-US" sz="2400" dirty="0"/>
              <a:t>(2, 0, 3, 5, 1, 4, 6)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0424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Suffix Arrays: another efficient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5625927"/>
          </a:xfrm>
        </p:spPr>
        <p:txBody>
          <a:bodyPr>
            <a:noAutofit/>
          </a:bodyPr>
          <a:lstStyle/>
          <a:p>
            <a:r>
              <a:rPr lang="en-US" sz="2400" dirty="0"/>
              <a:t>A: (2, 0, 3, 5, 1, 4,6) is called the suffix array of  the string “</a:t>
            </a:r>
            <a:r>
              <a:rPr lang="en-US" sz="2400" dirty="0" err="1"/>
              <a:t>abaaba</a:t>
            </a:r>
            <a:r>
              <a:rPr lang="en-US" sz="2400" dirty="0"/>
              <a:t>”.</a:t>
            </a:r>
          </a:p>
          <a:p>
            <a:r>
              <a:rPr lang="en-US" sz="2400" dirty="0"/>
              <a:t>This can be constructed in linear time.</a:t>
            </a:r>
          </a:p>
          <a:p>
            <a:r>
              <a:rPr lang="en-US" sz="2400" dirty="0"/>
              <a:t>Can be constructed in linear expected time using hashing. (how?)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143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8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pattern matching (P)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5625927"/>
          </a:xfrm>
        </p:spPr>
        <p:txBody>
          <a:bodyPr>
            <a:noAutofit/>
          </a:bodyPr>
          <a:lstStyle/>
          <a:p>
            <a:r>
              <a:rPr lang="en-US" sz="2400" dirty="0"/>
              <a:t>Find the index j of A such that P is a prefix of L[A[j]] .</a:t>
            </a:r>
          </a:p>
          <a:p>
            <a:r>
              <a:rPr lang="en-US" sz="2400" dirty="0"/>
              <a:t>Can be done in O(|P| log n) time.</a:t>
            </a:r>
          </a:p>
        </p:txBody>
      </p:sp>
    </p:spTree>
    <p:extLst>
      <p:ext uri="{BB962C8B-B14F-4D97-AF65-F5344CB8AC3E}">
        <p14:creationId xmlns:p14="http://schemas.microsoft.com/office/powerpoint/2010/main" val="1556734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465D-F918-4026-A6F1-6C76AD595DEC}"/>
              </a:ext>
            </a:extLst>
          </p:cNvPr>
          <p:cNvSpPr txBox="1">
            <a:spLocks/>
          </p:cNvSpPr>
          <p:nvPr/>
        </p:nvSpPr>
        <p:spPr>
          <a:xfrm>
            <a:off x="457200" y="2342561"/>
            <a:ext cx="8229600" cy="1143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Suffix Tree</a:t>
            </a:r>
          </a:p>
        </p:txBody>
      </p:sp>
    </p:spTree>
    <p:extLst>
      <p:ext uri="{BB962C8B-B14F-4D97-AF65-F5344CB8AC3E}">
        <p14:creationId xmlns:p14="http://schemas.microsoft.com/office/powerpoint/2010/main" val="3924777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Suffix tries are a space-efficient data structure to store a string that allows many kinds of queries to be answered quickly.</a:t>
            </a:r>
          </a:p>
        </p:txBody>
      </p:sp>
    </p:spTree>
    <p:extLst>
      <p:ext uri="{BB962C8B-B14F-4D97-AF65-F5344CB8AC3E}">
        <p14:creationId xmlns:p14="http://schemas.microsoft.com/office/powerpoint/2010/main" val="429184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6D91BCD-545D-45B5-AE10-96B52FA2B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time?</a:t>
            </a:r>
          </a:p>
        </p:txBody>
      </p:sp>
      <p:graphicFrame>
        <p:nvGraphicFramePr>
          <p:cNvPr id="62467" name="Object 3">
            <a:extLst>
              <a:ext uri="{FF2B5EF4-FFF2-40B4-BE49-F238E27FC236}">
                <a16:creationId xmlns:a16="http://schemas.microsoft.com/office/drawing/2014/main" id="{668402E6-32E1-4990-8996-5946363686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709738"/>
          <a:ext cx="44958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67478" imgH="1276190" progId="Paint.Picture">
                  <p:embed/>
                </p:oleObj>
              </mc:Choice>
              <mc:Fallback>
                <p:oleObj name="Bitmap Image" r:id="rId2" imgW="3067478" imgH="1276190" progId="Paint.Picture">
                  <p:embed/>
                  <p:pic>
                    <p:nvPicPr>
                      <p:cNvPr id="62467" name="Object 3">
                        <a:extLst>
                          <a:ext uri="{FF2B5EF4-FFF2-40B4-BE49-F238E27FC236}">
                            <a16:creationId xmlns:a16="http://schemas.microsoft.com/office/drawing/2014/main" id="{668402E6-32E1-4990-8996-5946363686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09738"/>
                        <a:ext cx="44958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Rectangle 5">
            <a:extLst>
              <a:ext uri="{FF2B5EF4-FFF2-40B4-BE49-F238E27FC236}">
                <a16:creationId xmlns:a16="http://schemas.microsoft.com/office/drawing/2014/main" id="{D9079D14-31A5-4510-96B9-8EAFC93DA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305800" cy="2438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Best case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Worst case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00FF"/>
                </a:solidFill>
              </a:rPr>
              <a:t>?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 = a</a:t>
            </a:r>
            <a:r>
              <a:rPr lang="en-US" baseline="-25000" dirty="0"/>
              <a:t>0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….. a</a:t>
            </a:r>
            <a:r>
              <a:rPr lang="en-US" baseline="-25000" dirty="0"/>
              <a:t>n-1</a:t>
            </a:r>
            <a:r>
              <a:rPr lang="en-US" dirty="0"/>
              <a:t> be a string of length n</a:t>
            </a:r>
          </a:p>
          <a:p>
            <a:r>
              <a:rPr lang="en-US" dirty="0"/>
              <a:t>Let A</a:t>
            </a:r>
            <a:r>
              <a:rPr lang="en-US" baseline="-25000" dirty="0"/>
              <a:t>i</a:t>
            </a:r>
            <a:r>
              <a:rPr lang="en-US" dirty="0"/>
              <a:t> = a</a:t>
            </a:r>
            <a:r>
              <a:rPr lang="en-US" baseline="-25000" dirty="0"/>
              <a:t>i</a:t>
            </a:r>
            <a:r>
              <a:rPr lang="en-US" dirty="0"/>
              <a:t>a</a:t>
            </a:r>
            <a:r>
              <a:rPr lang="en-US" baseline="-25000" dirty="0"/>
              <a:t>i+1</a:t>
            </a:r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….. a</a:t>
            </a:r>
            <a:r>
              <a:rPr lang="en-US" baseline="-25000" dirty="0"/>
              <a:t>n-1</a:t>
            </a:r>
            <a:r>
              <a:rPr lang="en-US" dirty="0"/>
              <a:t> be a suffix A that begins at position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r>
              <a:rPr lang="en-US" dirty="0"/>
              <a:t>A suffix </a:t>
            </a:r>
            <a:r>
              <a:rPr lang="en-US" dirty="0" err="1"/>
              <a:t>trie</a:t>
            </a:r>
            <a:r>
              <a:rPr lang="en-US" dirty="0"/>
              <a:t> of A is made by compressing all the suffixes.</a:t>
            </a:r>
          </a:p>
        </p:txBody>
      </p:sp>
    </p:spTree>
    <p:extLst>
      <p:ext uri="{BB962C8B-B14F-4D97-AF65-F5344CB8AC3E}">
        <p14:creationId xmlns:p14="http://schemas.microsoft.com/office/powerpoint/2010/main" val="5911101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1-10 at 12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33400"/>
            <a:ext cx="8001000" cy="57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113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1-10 at 12.1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09600"/>
            <a:ext cx="7696200" cy="56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1-10 at 12.1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7200"/>
            <a:ext cx="7568412" cy="58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79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1-10 at 12.2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7543800" cy="5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46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1-10 at 12.2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466953"/>
            <a:ext cx="7861300" cy="57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12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1-10 at 12.30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8" y="533400"/>
            <a:ext cx="795289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93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1E4A-883C-4BE7-A3C7-E374E73A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77000"/>
            <a:ext cx="2133600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9-</a:t>
            </a:r>
            <a:fld id="{8D99BC9B-C93E-481F-B2A3-23B8F1784D04}" type="slidenum">
              <a:rPr lang="en-US" altLang="en-US" smtClean="0"/>
              <a:pPr/>
              <a:t>97</a:t>
            </a:fld>
            <a:endParaRPr lang="en-US" altLang="en-US"/>
          </a:p>
        </p:txBody>
      </p:sp>
      <p:sp>
        <p:nvSpPr>
          <p:cNvPr id="428034" name="Rectangle 2">
            <a:extLst>
              <a:ext uri="{FF2B5EF4-FFF2-40B4-BE49-F238E27FC236}">
                <a16:creationId xmlns:a16="http://schemas.microsoft.com/office/drawing/2014/main" id="{4F4D26AA-90BA-49D1-8144-64632C715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8750"/>
            <a:ext cx="8229600" cy="908050"/>
          </a:xfrm>
        </p:spPr>
        <p:txBody>
          <a:bodyPr/>
          <a:lstStyle/>
          <a:p>
            <a:r>
              <a:rPr lang="en-US" altLang="en-US"/>
              <a:t>Suffix Trie (1)</a:t>
            </a:r>
          </a:p>
        </p:txBody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B037523D-D556-4806-AD65-58D0C7F79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772400" cy="1295400"/>
          </a:xfrm>
        </p:spPr>
        <p:txBody>
          <a:bodyPr/>
          <a:lstStyle/>
          <a:p>
            <a:r>
              <a:rPr lang="en-US" altLang="en-US" sz="2400"/>
              <a:t>The suffix trie of a string </a:t>
            </a:r>
            <a:r>
              <a:rPr lang="en-US" altLang="en-US" sz="2400" b="1" i="1">
                <a:latin typeface="Times New Roman" panose="02020603050405020304" pitchFamily="18" charset="0"/>
              </a:rPr>
              <a:t>X</a:t>
            </a:r>
            <a:r>
              <a:rPr lang="en-US" altLang="en-US" sz="2400"/>
              <a:t> is the compressed trie of all the suffixes of </a:t>
            </a:r>
            <a:r>
              <a:rPr lang="en-US" altLang="en-US" sz="2400" b="1" i="1">
                <a:latin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428036" name="Object 4">
            <a:extLst>
              <a:ext uri="{FF2B5EF4-FFF2-40B4-BE49-F238E27FC236}">
                <a16:creationId xmlns:a16="http://schemas.microsoft.com/office/drawing/2014/main" id="{65DDDF87-D97C-431B-B147-F246EE2F7B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657600"/>
          <a:ext cx="8001000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000400" imgH="1447560" progId="Visio.Drawing.6">
                  <p:embed/>
                </p:oleObj>
              </mc:Choice>
              <mc:Fallback>
                <p:oleObj name="VISIO" r:id="rId2" imgW="5000400" imgH="1447560" progId="Visio.Drawing.6">
                  <p:embed/>
                  <p:pic>
                    <p:nvPicPr>
                      <p:cNvPr id="428036" name="Object 4">
                        <a:extLst>
                          <a:ext uri="{FF2B5EF4-FFF2-40B4-BE49-F238E27FC236}">
                            <a16:creationId xmlns:a16="http://schemas.microsoft.com/office/drawing/2014/main" id="{65DDDF87-D97C-431B-B147-F246EE2F7B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57600"/>
                        <a:ext cx="8001000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37" name="Object 5">
            <a:extLst>
              <a:ext uri="{FF2B5EF4-FFF2-40B4-BE49-F238E27FC236}">
                <a16:creationId xmlns:a16="http://schemas.microsoft.com/office/drawing/2014/main" id="{A169C207-D38C-422E-BB82-949DEA3422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2286000"/>
          <a:ext cx="3505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55520" imgH="504360" progId="Visio.Drawing.6">
                  <p:embed/>
                </p:oleObj>
              </mc:Choice>
              <mc:Fallback>
                <p:oleObj name="VISIO" r:id="rId4" imgW="1955520" imgH="504360" progId="Visio.Drawing.6">
                  <p:embed/>
                  <p:pic>
                    <p:nvPicPr>
                      <p:cNvPr id="428037" name="Object 5">
                        <a:extLst>
                          <a:ext uri="{FF2B5EF4-FFF2-40B4-BE49-F238E27FC236}">
                            <a16:creationId xmlns:a16="http://schemas.microsoft.com/office/drawing/2014/main" id="{A169C207-D38C-422E-BB82-949DEA3422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286000"/>
                        <a:ext cx="35052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4664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Books Recommended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/>
              <a:t>Lipschutz</a:t>
            </a:r>
            <a:r>
              <a:rPr lang="en-US" dirty="0"/>
              <a:t>, Seymour, “Data Structures”, </a:t>
            </a:r>
            <a:r>
              <a:rPr lang="en-US" dirty="0" err="1"/>
              <a:t>Schaum's</a:t>
            </a:r>
            <a:r>
              <a:rPr lang="en-US" dirty="0"/>
              <a:t> Outline Series, Tata McGraw Hill.</a:t>
            </a:r>
          </a:p>
          <a:p>
            <a:pPr lvl="0"/>
            <a:r>
              <a:rPr lang="en-US" dirty="0" err="1"/>
              <a:t>Gilberg</a:t>
            </a:r>
            <a:r>
              <a:rPr lang="en-US" dirty="0"/>
              <a:t>/</a:t>
            </a:r>
            <a:r>
              <a:rPr lang="en-US" dirty="0" err="1"/>
              <a:t>Forouzan</a:t>
            </a:r>
            <a:r>
              <a:rPr lang="en-US" dirty="0"/>
              <a:t>,” Data Structure with C ,</a:t>
            </a:r>
            <a:r>
              <a:rPr lang="en-US" dirty="0" err="1"/>
              <a:t>Cengage</a:t>
            </a:r>
            <a:r>
              <a:rPr lang="en-US" dirty="0"/>
              <a:t> Learning.</a:t>
            </a:r>
          </a:p>
          <a:p>
            <a:r>
              <a:rPr lang="en-US" dirty="0" err="1"/>
              <a:t>Augenstein,Moshe</a:t>
            </a:r>
            <a:r>
              <a:rPr lang="en-US" dirty="0"/>
              <a:t> J , </a:t>
            </a:r>
            <a:r>
              <a:rPr lang="en-US" dirty="0" err="1"/>
              <a:t>Tanenbaum</a:t>
            </a:r>
            <a:r>
              <a:rPr lang="en-US"/>
              <a:t>, Aaron  M, “Data Structures using C and C++”, Prentice Hall of India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0BB106C-323F-4745-9D34-AC357844FFB8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 Light"/>
                <a:cs typeface="+mn-cs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F5083D-29AE-44B8-8631-41194D04CC80}"/>
              </a:ext>
            </a:extLst>
          </p:cNvPr>
          <p:cNvCxnSpPr>
            <a:cxnSpLocks/>
          </p:cNvCxnSpPr>
          <p:nvPr/>
        </p:nvCxnSpPr>
        <p:spPr>
          <a:xfrm>
            <a:off x="7010400" y="0"/>
            <a:ext cx="13716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6CC2D7-1801-45CD-8ECE-CF6513BC7DE6}"/>
              </a:ext>
            </a:extLst>
          </p:cNvPr>
          <p:cNvCxnSpPr>
            <a:cxnSpLocks/>
          </p:cNvCxnSpPr>
          <p:nvPr/>
        </p:nvCxnSpPr>
        <p:spPr>
          <a:xfrm>
            <a:off x="7627938" y="0"/>
            <a:ext cx="496887" cy="6635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89160F-CBC6-4D87-890C-79215BAA85BD}"/>
              </a:ext>
            </a:extLst>
          </p:cNvPr>
          <p:cNvCxnSpPr>
            <a:cxnSpLocks/>
          </p:cNvCxnSpPr>
          <p:nvPr/>
        </p:nvCxnSpPr>
        <p:spPr>
          <a:xfrm>
            <a:off x="550863" y="6294438"/>
            <a:ext cx="419100" cy="55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97679A-1366-4BD9-811B-C523A0A72028}"/>
              </a:ext>
            </a:extLst>
          </p:cNvPr>
          <p:cNvCxnSpPr>
            <a:cxnSpLocks/>
          </p:cNvCxnSpPr>
          <p:nvPr/>
        </p:nvCxnSpPr>
        <p:spPr>
          <a:xfrm>
            <a:off x="293688" y="5129213"/>
            <a:ext cx="1295400" cy="17287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itle 1">
            <a:extLst>
              <a:ext uri="{FF2B5EF4-FFF2-40B4-BE49-F238E27FC236}">
                <a16:creationId xmlns:a16="http://schemas.microsoft.com/office/drawing/2014/main" id="{22A6620D-2F32-43EF-924E-F5DAE3208A41}"/>
              </a:ext>
            </a:extLst>
          </p:cNvPr>
          <p:cNvSpPr txBox="1">
            <a:spLocks/>
          </p:cNvSpPr>
          <p:nvPr/>
        </p:nvSpPr>
        <p:spPr bwMode="auto">
          <a:xfrm>
            <a:off x="1114425" y="2249488"/>
            <a:ext cx="8043863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0">
                <a:solidFill>
                  <a:srgbClr val="FFFFFF"/>
                </a:solidFill>
                <a:latin typeface="Casper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057" name="Diamond 6">
            <a:extLst>
              <a:ext uri="{FF2B5EF4-FFF2-40B4-BE49-F238E27FC236}">
                <a16:creationId xmlns:a16="http://schemas.microsoft.com/office/drawing/2014/main" id="{A5FB1147-1569-4D43-BA05-CAC43D912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214438"/>
            <a:ext cx="1822450" cy="3225800"/>
          </a:xfrm>
          <a:custGeom>
            <a:avLst/>
            <a:gdLst>
              <a:gd name="T0" fmla="*/ 1024905 w 2430463"/>
              <a:gd name="T1" fmla="*/ 2413000 h 3225800"/>
              <a:gd name="T2" fmla="*/ 680147 w 2430463"/>
              <a:gd name="T3" fmla="*/ 3225800 h 3225800"/>
              <a:gd name="T4" fmla="*/ 0 w 2430463"/>
              <a:gd name="T5" fmla="*/ 1612900 h 3225800"/>
              <a:gd name="T6" fmla="*/ 680147 w 2430463"/>
              <a:gd name="T7" fmla="*/ 0 h 3225800"/>
              <a:gd name="T8" fmla="*/ 1024905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sp>
        <p:nvSpPr>
          <p:cNvPr id="2058" name="Diamond 6">
            <a:extLst>
              <a:ext uri="{FF2B5EF4-FFF2-40B4-BE49-F238E27FC236}">
                <a16:creationId xmlns:a16="http://schemas.microsoft.com/office/drawing/2014/main" id="{9D42DE0C-9FD3-4C00-8738-D5F2D8F8B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1214438"/>
            <a:ext cx="1822450" cy="3225800"/>
          </a:xfrm>
          <a:custGeom>
            <a:avLst/>
            <a:gdLst>
              <a:gd name="T0" fmla="*/ 1024905 w 2430463"/>
              <a:gd name="T1" fmla="*/ 2413000 h 3225800"/>
              <a:gd name="T2" fmla="*/ 680147 w 2430463"/>
              <a:gd name="T3" fmla="*/ 3225800 h 3225800"/>
              <a:gd name="T4" fmla="*/ 0 w 2430463"/>
              <a:gd name="T5" fmla="*/ 1612900 h 3225800"/>
              <a:gd name="T6" fmla="*/ 680147 w 2430463"/>
              <a:gd name="T7" fmla="*/ 0 h 3225800"/>
              <a:gd name="T8" fmla="*/ 1024905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059" name="Group 28">
            <a:extLst>
              <a:ext uri="{FF2B5EF4-FFF2-40B4-BE49-F238E27FC236}">
                <a16:creationId xmlns:a16="http://schemas.microsoft.com/office/drawing/2014/main" id="{39D7E287-C525-4127-873A-FC17DD1357AF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52400"/>
            <a:ext cx="306387" cy="1612900"/>
            <a:chOff x="83821" y="0"/>
            <a:chExt cx="219636" cy="90307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823A116-E44C-4693-A295-16FF4C42BDE9}"/>
                </a:ext>
              </a:extLst>
            </p:cNvPr>
            <p:cNvSpPr/>
            <p:nvPr/>
          </p:nvSpPr>
          <p:spPr>
            <a:xfrm>
              <a:off x="83821" y="0"/>
              <a:ext cx="219636" cy="2106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2D3E11-D05F-4883-A839-F438777B49D5}"/>
                </a:ext>
              </a:extLst>
            </p:cNvPr>
            <p:cNvSpPr/>
            <p:nvPr/>
          </p:nvSpPr>
          <p:spPr>
            <a:xfrm>
              <a:off x="84959" y="408874"/>
              <a:ext cx="218498" cy="494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FD45CE-1ECF-4300-8E00-62C446A4AB4D}"/>
                </a:ext>
              </a:extLst>
            </p:cNvPr>
            <p:cNvSpPr/>
            <p:nvPr/>
          </p:nvSpPr>
          <p:spPr>
            <a:xfrm>
              <a:off x="83821" y="210659"/>
              <a:ext cx="218498" cy="22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aphicFrame>
          <p:nvGraphicFramePr>
            <p:cNvPr id="2050" name="Object 18">
              <a:extLst>
                <a:ext uri="{FF2B5EF4-FFF2-40B4-BE49-F238E27FC236}">
                  <a16:creationId xmlns:a16="http://schemas.microsoft.com/office/drawing/2014/main" id="{4D95D803-198C-4A3B-955A-65202DDA40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2050" name="Object 18">
                          <a:extLst>
                            <a:ext uri="{FF2B5EF4-FFF2-40B4-BE49-F238E27FC236}">
                              <a16:creationId xmlns:a16="http://schemas.microsoft.com/office/drawing/2014/main" id="{4D95D803-198C-4A3B-955A-65202DDA40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11199</TotalTime>
  <Words>1332</Words>
  <Application>Microsoft Office PowerPoint</Application>
  <PresentationFormat>On-screen Show (4:3)</PresentationFormat>
  <Paragraphs>186</Paragraphs>
  <Slides>99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13" baseType="lpstr">
      <vt:lpstr>Arial</vt:lpstr>
      <vt:lpstr>Calibri</vt:lpstr>
      <vt:lpstr>Calibri Light</vt:lpstr>
      <vt:lpstr>Cambria</vt:lpstr>
      <vt:lpstr>Casper</vt:lpstr>
      <vt:lpstr>Raleway ExtraBold</vt:lpstr>
      <vt:lpstr>Times New Roman</vt:lpstr>
      <vt:lpstr>Verdana</vt:lpstr>
      <vt:lpstr>Wingdings</vt:lpstr>
      <vt:lpstr>Office Theme</vt:lpstr>
      <vt:lpstr>Custom Design</vt:lpstr>
      <vt:lpstr>CorelDRAW</vt:lpstr>
      <vt:lpstr>Bitmap Image</vt:lpstr>
      <vt:lpstr>VISIO</vt:lpstr>
      <vt:lpstr>PowerPoint Presentation</vt:lpstr>
      <vt:lpstr>Contents of the Syllabus  </vt:lpstr>
      <vt:lpstr>Contents of the Syllabus  </vt:lpstr>
      <vt:lpstr>String matching</vt:lpstr>
      <vt:lpstr>String matching</vt:lpstr>
      <vt:lpstr>Applications</vt:lpstr>
      <vt:lpstr>Uses</vt:lpstr>
      <vt:lpstr>Naive implementation</vt:lpstr>
      <vt:lpstr>Running time?</vt:lpstr>
      <vt:lpstr>Running time?</vt:lpstr>
      <vt:lpstr>Running time?</vt:lpstr>
      <vt:lpstr>Worst case</vt:lpstr>
      <vt:lpstr>Worst case</vt:lpstr>
      <vt:lpstr>Worst case</vt:lpstr>
      <vt:lpstr>Worst case</vt:lpstr>
      <vt:lpstr>Rabin-Karp algorithm</vt:lpstr>
      <vt:lpstr>PowerPoint Presentation</vt:lpstr>
      <vt:lpstr>Rabin-Karp algorithm</vt:lpstr>
      <vt:lpstr>Rabin-Karp algorithm</vt:lpstr>
      <vt:lpstr>Rabin-Karp algorithm</vt:lpstr>
      <vt:lpstr>Rabin-Karp algorithm</vt:lpstr>
      <vt:lpstr>Rabin-Karp algorithm</vt:lpstr>
      <vt:lpstr>Rabin-Karp algorithm</vt:lpstr>
      <vt:lpstr>Rabin-Karp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KMP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</vt:lpstr>
      <vt:lpstr>Example 1 continued…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Boyer-Moore Heuristics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Arrays: another efficient concept</vt:lpstr>
      <vt:lpstr>Suffix Arrays: another efficient concept</vt:lpstr>
      <vt:lpstr>pattern matching (P)</vt:lpstr>
      <vt:lpstr>PowerPoint Presentation</vt:lpstr>
      <vt:lpstr>Suffix 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Trie (1)</vt:lpstr>
      <vt:lpstr>Books Recommended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cgc</dc:creator>
  <cp:lastModifiedBy>RANJIT SINGH</cp:lastModifiedBy>
  <cp:revision>1053</cp:revision>
  <dcterms:created xsi:type="dcterms:W3CDTF">2013-12-12T17:34:34Z</dcterms:created>
  <dcterms:modified xsi:type="dcterms:W3CDTF">2023-10-23T07:29:40Z</dcterms:modified>
</cp:coreProperties>
</file>